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2"/>
  </p:sldMasterIdLst>
  <p:notesMasterIdLst>
    <p:notesMasterId r:id="rId36"/>
  </p:notesMasterIdLst>
  <p:handoutMasterIdLst>
    <p:handoutMasterId r:id="rId37"/>
  </p:handoutMasterIdLst>
  <p:sldIdLst>
    <p:sldId id="256" r:id="rId3"/>
    <p:sldId id="694" r:id="rId4"/>
    <p:sldId id="658" r:id="rId5"/>
    <p:sldId id="720" r:id="rId6"/>
    <p:sldId id="640" r:id="rId7"/>
    <p:sldId id="641" r:id="rId8"/>
    <p:sldId id="642" r:id="rId9"/>
    <p:sldId id="659" r:id="rId10"/>
    <p:sldId id="637" r:id="rId11"/>
    <p:sldId id="713" r:id="rId12"/>
    <p:sldId id="643" r:id="rId13"/>
    <p:sldId id="649" r:id="rId14"/>
    <p:sldId id="651" r:id="rId15"/>
    <p:sldId id="727" r:id="rId16"/>
    <p:sldId id="725" r:id="rId17"/>
    <p:sldId id="652" r:id="rId18"/>
    <p:sldId id="653" r:id="rId19"/>
    <p:sldId id="726" r:id="rId20"/>
    <p:sldId id="675" r:id="rId21"/>
    <p:sldId id="655" r:id="rId22"/>
    <p:sldId id="709" r:id="rId23"/>
    <p:sldId id="708" r:id="rId24"/>
    <p:sldId id="710" r:id="rId25"/>
    <p:sldId id="721" r:id="rId26"/>
    <p:sldId id="695" r:id="rId27"/>
    <p:sldId id="696" r:id="rId28"/>
    <p:sldId id="697" r:id="rId29"/>
    <p:sldId id="698" r:id="rId30"/>
    <p:sldId id="722" r:id="rId31"/>
    <p:sldId id="724" r:id="rId32"/>
    <p:sldId id="656" r:id="rId33"/>
    <p:sldId id="657" r:id="rId34"/>
    <p:sldId id="723" r:id="rId35"/>
  </p:sldIdLst>
  <p:sldSz cx="12188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39"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09" autoAdjust="0"/>
    <p:restoredTop sz="37638" autoAdjust="0"/>
  </p:normalViewPr>
  <p:slideViewPr>
    <p:cSldViewPr>
      <p:cViewPr varScale="1">
        <p:scale>
          <a:sx n="27" d="100"/>
          <a:sy n="27" d="100"/>
        </p:scale>
        <p:origin x="2592" y="48"/>
      </p:cViewPr>
      <p:guideLst>
        <p:guide pos="3839"/>
        <p:guide orient="horz" pos="216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3" d="100"/>
          <a:sy n="63" d="100"/>
        </p:scale>
        <p:origin x="28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6C9C36-A49D-4C0A-8E48-A9DAC6F72454}"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MY"/>
        </a:p>
      </dgm:t>
    </dgm:pt>
    <dgm:pt modelId="{C73CD3AF-92F4-4A19-BF15-AFD5D1B30DAB}">
      <dgm:prSet phldrT="[Text]"/>
      <dgm:spPr/>
      <dgm:t>
        <a:bodyPr/>
        <a:lstStyle/>
        <a:p>
          <a:r>
            <a:rPr lang="en-MY" dirty="0"/>
            <a:t>Behaviour</a:t>
          </a:r>
        </a:p>
      </dgm:t>
    </dgm:pt>
    <dgm:pt modelId="{9FECE68B-E5C1-43B7-98A0-4388F7FCD90B}" type="parTrans" cxnId="{8EF60CF7-16B1-4AA9-915B-A104D3F69180}">
      <dgm:prSet/>
      <dgm:spPr/>
      <dgm:t>
        <a:bodyPr/>
        <a:lstStyle/>
        <a:p>
          <a:endParaRPr lang="en-MY"/>
        </a:p>
      </dgm:t>
    </dgm:pt>
    <dgm:pt modelId="{159B121B-F774-46EA-82E0-C912E9B1861A}" type="sibTrans" cxnId="{8EF60CF7-16B1-4AA9-915B-A104D3F69180}">
      <dgm:prSet/>
      <dgm:spPr/>
      <dgm:t>
        <a:bodyPr/>
        <a:lstStyle/>
        <a:p>
          <a:endParaRPr lang="en-MY"/>
        </a:p>
      </dgm:t>
    </dgm:pt>
    <dgm:pt modelId="{2CA831D2-06A2-442F-AFB8-FAA9D1E097BC}">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MY" dirty="0"/>
            <a:t>Beliefs</a:t>
          </a:r>
        </a:p>
      </dgm:t>
    </dgm:pt>
    <dgm:pt modelId="{F1C6CD25-958B-4D28-84FD-B74E0B911D4D}" type="parTrans" cxnId="{509B27B3-4ED4-4B7B-8B38-227F1DA1154E}">
      <dgm:prSet/>
      <dgm:spPr/>
      <dgm:t>
        <a:bodyPr/>
        <a:lstStyle/>
        <a:p>
          <a:endParaRPr lang="en-MY"/>
        </a:p>
      </dgm:t>
    </dgm:pt>
    <dgm:pt modelId="{F40EFC39-F5E5-4F2C-AA78-A5E8D4FAB73C}" type="sibTrans" cxnId="{509B27B3-4ED4-4B7B-8B38-227F1DA1154E}">
      <dgm:prSet/>
      <dgm:spPr/>
      <dgm:t>
        <a:bodyPr/>
        <a:lstStyle/>
        <a:p>
          <a:endParaRPr lang="en-MY"/>
        </a:p>
      </dgm:t>
    </dgm:pt>
    <dgm:pt modelId="{5893D83E-C9DD-4001-B8BD-F82DE3B271E4}">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MY" dirty="0"/>
            <a:t>Values</a:t>
          </a:r>
        </a:p>
      </dgm:t>
    </dgm:pt>
    <dgm:pt modelId="{2AA47691-630B-476C-814F-D5C781DA30C5}" type="parTrans" cxnId="{B23240B6-CE94-4EE0-A87F-2BC9D7440D23}">
      <dgm:prSet/>
      <dgm:spPr/>
      <dgm:t>
        <a:bodyPr/>
        <a:lstStyle/>
        <a:p>
          <a:endParaRPr lang="en-MY"/>
        </a:p>
      </dgm:t>
    </dgm:pt>
    <dgm:pt modelId="{D42A7651-7DD7-4578-A23E-BF0B963512E1}" type="sibTrans" cxnId="{B23240B6-CE94-4EE0-A87F-2BC9D7440D23}">
      <dgm:prSet/>
      <dgm:spPr/>
      <dgm:t>
        <a:bodyPr/>
        <a:lstStyle/>
        <a:p>
          <a:endParaRPr lang="en-MY"/>
        </a:p>
      </dgm:t>
    </dgm:pt>
    <dgm:pt modelId="{E6E33158-A1E0-4C11-A216-2B45D7E8953B}">
      <dgm:prSet phldrT="[Text]"/>
      <dgm:spPr/>
      <dgm:t>
        <a:bodyPr/>
        <a:lstStyle/>
        <a:p>
          <a:r>
            <a:rPr lang="en-MY" dirty="0"/>
            <a:t>Worldview</a:t>
          </a:r>
        </a:p>
      </dgm:t>
    </dgm:pt>
    <dgm:pt modelId="{0D249E0E-C89B-4942-92F4-8B2B6B200641}" type="parTrans" cxnId="{4CC35E41-E4C7-4FC6-A571-1FC1B6D50F5A}">
      <dgm:prSet/>
      <dgm:spPr/>
      <dgm:t>
        <a:bodyPr/>
        <a:lstStyle/>
        <a:p>
          <a:endParaRPr lang="en-MY"/>
        </a:p>
      </dgm:t>
    </dgm:pt>
    <dgm:pt modelId="{D7B357AB-47B5-4BEE-8332-62F269FF96C5}" type="sibTrans" cxnId="{4CC35E41-E4C7-4FC6-A571-1FC1B6D50F5A}">
      <dgm:prSet/>
      <dgm:spPr/>
      <dgm:t>
        <a:bodyPr/>
        <a:lstStyle/>
        <a:p>
          <a:endParaRPr lang="en-MY"/>
        </a:p>
      </dgm:t>
    </dgm:pt>
    <dgm:pt modelId="{EEFD4F88-A90D-48A8-AFD8-A17F6C645E6D}" type="pres">
      <dgm:prSet presAssocID="{6D6C9C36-A49D-4C0A-8E48-A9DAC6F72454}" presName="diagram" presStyleCnt="0">
        <dgm:presLayoutVars>
          <dgm:dir/>
          <dgm:resizeHandles val="exact"/>
        </dgm:presLayoutVars>
      </dgm:prSet>
      <dgm:spPr/>
    </dgm:pt>
    <dgm:pt modelId="{2941E94C-A745-4979-9DA9-614419FEB290}" type="pres">
      <dgm:prSet presAssocID="{C73CD3AF-92F4-4A19-BF15-AFD5D1B30DAB}" presName="node" presStyleLbl="node1" presStyleIdx="0" presStyleCnt="4" custLinFactY="15751" custLinFactNeighborX="-688" custLinFactNeighborY="100000">
        <dgm:presLayoutVars>
          <dgm:bulletEnabled val="1"/>
        </dgm:presLayoutVars>
      </dgm:prSet>
      <dgm:spPr/>
    </dgm:pt>
    <dgm:pt modelId="{992D9967-CFE9-4D59-8468-98DEA83D3E53}" type="pres">
      <dgm:prSet presAssocID="{159B121B-F774-46EA-82E0-C912E9B1861A}" presName="sibTrans" presStyleCnt="0"/>
      <dgm:spPr/>
    </dgm:pt>
    <dgm:pt modelId="{776024DF-BF84-4593-A0F5-847EE586B625}" type="pres">
      <dgm:prSet presAssocID="{2CA831D2-06A2-442F-AFB8-FAA9D1E097BC}" presName="node" presStyleLbl="node1" presStyleIdx="1" presStyleCnt="4" custLinFactX="-10688" custLinFactNeighborX="-100000" custLinFactNeighborY="4312">
        <dgm:presLayoutVars>
          <dgm:bulletEnabled val="1"/>
        </dgm:presLayoutVars>
      </dgm:prSet>
      <dgm:spPr/>
    </dgm:pt>
    <dgm:pt modelId="{909DE4BC-9833-43AC-99A6-F77990B23DB9}" type="pres">
      <dgm:prSet presAssocID="{F40EFC39-F5E5-4F2C-AA78-A5E8D4FAB73C}" presName="sibTrans" presStyleCnt="0"/>
      <dgm:spPr/>
    </dgm:pt>
    <dgm:pt modelId="{6DA497EC-45A6-43CC-AF15-27EB0EFF4473}" type="pres">
      <dgm:prSet presAssocID="{5893D83E-C9DD-4001-B8BD-F82DE3B271E4}" presName="node" presStyleLbl="node1" presStyleIdx="2" presStyleCnt="4" custLinFactX="5000" custLinFactY="-9245" custLinFactNeighborX="100000" custLinFactNeighborY="-100000">
        <dgm:presLayoutVars>
          <dgm:bulletEnabled val="1"/>
        </dgm:presLayoutVars>
      </dgm:prSet>
      <dgm:spPr/>
    </dgm:pt>
    <dgm:pt modelId="{36E209EE-5E72-4FDA-B743-0FE94270F6B1}" type="pres">
      <dgm:prSet presAssocID="{D42A7651-7DD7-4578-A23E-BF0B963512E1}" presName="sibTrans" presStyleCnt="0"/>
      <dgm:spPr/>
    </dgm:pt>
    <dgm:pt modelId="{7465076D-A671-42E5-8350-ACE900A11C25}" type="pres">
      <dgm:prSet presAssocID="{E6E33158-A1E0-4C11-A216-2B45D7E8953B}" presName="node" presStyleLbl="node1" presStyleIdx="3" presStyleCnt="4" custLinFactNeighborX="-5000" custLinFactNeighborY="891">
        <dgm:presLayoutVars>
          <dgm:bulletEnabled val="1"/>
        </dgm:presLayoutVars>
      </dgm:prSet>
      <dgm:spPr/>
    </dgm:pt>
  </dgm:ptLst>
  <dgm:cxnLst>
    <dgm:cxn modelId="{79B9D0D8-1621-4FDA-A2E9-48734ABA4E97}" type="presOf" srcId="{C73CD3AF-92F4-4A19-BF15-AFD5D1B30DAB}" destId="{2941E94C-A745-4979-9DA9-614419FEB290}" srcOrd="0" destOrd="0" presId="urn:microsoft.com/office/officeart/2005/8/layout/default"/>
    <dgm:cxn modelId="{9A8D2DCD-3A72-4BCB-A548-3E7E9FBDEC20}" type="presOf" srcId="{6D6C9C36-A49D-4C0A-8E48-A9DAC6F72454}" destId="{EEFD4F88-A90D-48A8-AFD8-A17F6C645E6D}" srcOrd="0" destOrd="0" presId="urn:microsoft.com/office/officeart/2005/8/layout/default"/>
    <dgm:cxn modelId="{4CC35E41-E4C7-4FC6-A571-1FC1B6D50F5A}" srcId="{6D6C9C36-A49D-4C0A-8E48-A9DAC6F72454}" destId="{E6E33158-A1E0-4C11-A216-2B45D7E8953B}" srcOrd="3" destOrd="0" parTransId="{0D249E0E-C89B-4942-92F4-8B2B6B200641}" sibTransId="{D7B357AB-47B5-4BEE-8332-62F269FF96C5}"/>
    <dgm:cxn modelId="{CF9C9DF8-E417-472F-AB41-E8E57951A31D}" type="presOf" srcId="{E6E33158-A1E0-4C11-A216-2B45D7E8953B}" destId="{7465076D-A671-42E5-8350-ACE900A11C25}" srcOrd="0" destOrd="0" presId="urn:microsoft.com/office/officeart/2005/8/layout/default"/>
    <dgm:cxn modelId="{8EF60CF7-16B1-4AA9-915B-A104D3F69180}" srcId="{6D6C9C36-A49D-4C0A-8E48-A9DAC6F72454}" destId="{C73CD3AF-92F4-4A19-BF15-AFD5D1B30DAB}" srcOrd="0" destOrd="0" parTransId="{9FECE68B-E5C1-43B7-98A0-4388F7FCD90B}" sibTransId="{159B121B-F774-46EA-82E0-C912E9B1861A}"/>
    <dgm:cxn modelId="{B23240B6-CE94-4EE0-A87F-2BC9D7440D23}" srcId="{6D6C9C36-A49D-4C0A-8E48-A9DAC6F72454}" destId="{5893D83E-C9DD-4001-B8BD-F82DE3B271E4}" srcOrd="2" destOrd="0" parTransId="{2AA47691-630B-476C-814F-D5C781DA30C5}" sibTransId="{D42A7651-7DD7-4578-A23E-BF0B963512E1}"/>
    <dgm:cxn modelId="{4AD73788-E231-4E98-B43F-B6118E10666D}" type="presOf" srcId="{2CA831D2-06A2-442F-AFB8-FAA9D1E097BC}" destId="{776024DF-BF84-4593-A0F5-847EE586B625}" srcOrd="0" destOrd="0" presId="urn:microsoft.com/office/officeart/2005/8/layout/default"/>
    <dgm:cxn modelId="{B1468391-E0BF-40EE-8FDB-4664818C96C3}" type="presOf" srcId="{5893D83E-C9DD-4001-B8BD-F82DE3B271E4}" destId="{6DA497EC-45A6-43CC-AF15-27EB0EFF4473}" srcOrd="0" destOrd="0" presId="urn:microsoft.com/office/officeart/2005/8/layout/default"/>
    <dgm:cxn modelId="{509B27B3-4ED4-4B7B-8B38-227F1DA1154E}" srcId="{6D6C9C36-A49D-4C0A-8E48-A9DAC6F72454}" destId="{2CA831D2-06A2-442F-AFB8-FAA9D1E097BC}" srcOrd="1" destOrd="0" parTransId="{F1C6CD25-958B-4D28-84FD-B74E0B911D4D}" sibTransId="{F40EFC39-F5E5-4F2C-AA78-A5E8D4FAB73C}"/>
    <dgm:cxn modelId="{40AE3B94-2520-4C7A-8D8F-0C1D93F076F6}" type="presParOf" srcId="{EEFD4F88-A90D-48A8-AFD8-A17F6C645E6D}" destId="{2941E94C-A745-4979-9DA9-614419FEB290}" srcOrd="0" destOrd="0" presId="urn:microsoft.com/office/officeart/2005/8/layout/default"/>
    <dgm:cxn modelId="{0FC5F3DB-DF6A-4F06-8C9E-7128EFECCE92}" type="presParOf" srcId="{EEFD4F88-A90D-48A8-AFD8-A17F6C645E6D}" destId="{992D9967-CFE9-4D59-8468-98DEA83D3E53}" srcOrd="1" destOrd="0" presId="urn:microsoft.com/office/officeart/2005/8/layout/default"/>
    <dgm:cxn modelId="{5BBEE737-FFD0-4467-9BA9-81E70B3A2387}" type="presParOf" srcId="{EEFD4F88-A90D-48A8-AFD8-A17F6C645E6D}" destId="{776024DF-BF84-4593-A0F5-847EE586B625}" srcOrd="2" destOrd="0" presId="urn:microsoft.com/office/officeart/2005/8/layout/default"/>
    <dgm:cxn modelId="{486B3C4A-2816-4A7D-8177-BBADC42A4FAB}" type="presParOf" srcId="{EEFD4F88-A90D-48A8-AFD8-A17F6C645E6D}" destId="{909DE4BC-9833-43AC-99A6-F77990B23DB9}" srcOrd="3" destOrd="0" presId="urn:microsoft.com/office/officeart/2005/8/layout/default"/>
    <dgm:cxn modelId="{230D6C88-4436-4A3E-9B21-CC38E099C7A2}" type="presParOf" srcId="{EEFD4F88-A90D-48A8-AFD8-A17F6C645E6D}" destId="{6DA497EC-45A6-43CC-AF15-27EB0EFF4473}" srcOrd="4" destOrd="0" presId="urn:microsoft.com/office/officeart/2005/8/layout/default"/>
    <dgm:cxn modelId="{05C19D14-6804-429E-A81C-07AD168C10AD}" type="presParOf" srcId="{EEFD4F88-A90D-48A8-AFD8-A17F6C645E6D}" destId="{36E209EE-5E72-4FDA-B743-0FE94270F6B1}" srcOrd="5" destOrd="0" presId="urn:microsoft.com/office/officeart/2005/8/layout/default"/>
    <dgm:cxn modelId="{B7095A68-B8B4-4FB3-8476-6E10C0384A42}" type="presParOf" srcId="{EEFD4F88-A90D-48A8-AFD8-A17F6C645E6D}" destId="{7465076D-A671-42E5-8350-ACE900A11C25}"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6F3360-17F2-4A89-9BAC-3F44B95319DE}" type="doc">
      <dgm:prSet loTypeId="urn:microsoft.com/office/officeart/2005/8/layout/venn2" loCatId="relationship" qsTypeId="urn:microsoft.com/office/officeart/2005/8/quickstyle/simple1" qsCatId="simple" csTypeId="urn:microsoft.com/office/officeart/2005/8/colors/colorful5" csCatId="colorful" phldr="1"/>
      <dgm:spPr/>
      <dgm:t>
        <a:bodyPr/>
        <a:lstStyle/>
        <a:p>
          <a:endParaRPr lang="en-MY"/>
        </a:p>
      </dgm:t>
    </dgm:pt>
    <dgm:pt modelId="{2B0F29E6-B2C1-433F-9F10-8F549CCBA50C}">
      <dgm:prSet phldrT="[Text]"/>
      <dgm:spPr/>
      <dgm:t>
        <a:bodyPr/>
        <a:lstStyle/>
        <a:p>
          <a:r>
            <a:rPr lang="en-MY" dirty="0"/>
            <a:t>Behaviour</a:t>
          </a:r>
        </a:p>
      </dgm:t>
    </dgm:pt>
    <dgm:pt modelId="{24277E45-19AC-4B97-AE2D-D7738EE80AAF}" type="parTrans" cxnId="{863C3A29-A6B2-4ECA-BF32-CC84900DA9A7}">
      <dgm:prSet/>
      <dgm:spPr/>
      <dgm:t>
        <a:bodyPr/>
        <a:lstStyle/>
        <a:p>
          <a:endParaRPr lang="en-MY"/>
        </a:p>
      </dgm:t>
    </dgm:pt>
    <dgm:pt modelId="{E79F650D-927C-4EFA-8D17-AB834510DACA}" type="sibTrans" cxnId="{863C3A29-A6B2-4ECA-BF32-CC84900DA9A7}">
      <dgm:prSet/>
      <dgm:spPr/>
      <dgm:t>
        <a:bodyPr/>
        <a:lstStyle/>
        <a:p>
          <a:endParaRPr lang="en-MY"/>
        </a:p>
      </dgm:t>
    </dgm:pt>
    <dgm:pt modelId="{87EC1962-0161-46AF-8DE9-AFED673CB2D5}">
      <dgm:prSet phldrT="[Text]"/>
      <dgm:spPr/>
      <dgm:t>
        <a:bodyPr/>
        <a:lstStyle/>
        <a:p>
          <a:r>
            <a:rPr lang="en-MY" dirty="0"/>
            <a:t>Values</a:t>
          </a:r>
        </a:p>
      </dgm:t>
    </dgm:pt>
    <dgm:pt modelId="{31A5BD88-7A7A-4232-92C0-DA198406C71C}" type="parTrans" cxnId="{70A992DB-72B7-4EE1-B75E-59EED2F245D0}">
      <dgm:prSet/>
      <dgm:spPr/>
      <dgm:t>
        <a:bodyPr/>
        <a:lstStyle/>
        <a:p>
          <a:endParaRPr lang="en-MY"/>
        </a:p>
      </dgm:t>
    </dgm:pt>
    <dgm:pt modelId="{BF8BB49F-AE6B-4021-BD9C-45AD1FAF2D1A}" type="sibTrans" cxnId="{70A992DB-72B7-4EE1-B75E-59EED2F245D0}">
      <dgm:prSet/>
      <dgm:spPr/>
      <dgm:t>
        <a:bodyPr/>
        <a:lstStyle/>
        <a:p>
          <a:endParaRPr lang="en-MY"/>
        </a:p>
      </dgm:t>
    </dgm:pt>
    <dgm:pt modelId="{44FFB56E-3A29-4A5D-A82F-1E165CC29970}">
      <dgm:prSet phldrT="[Text]"/>
      <dgm:spPr/>
      <dgm:t>
        <a:bodyPr/>
        <a:lstStyle/>
        <a:p>
          <a:r>
            <a:rPr lang="en-MY" dirty="0"/>
            <a:t>Beliefs</a:t>
          </a:r>
        </a:p>
      </dgm:t>
    </dgm:pt>
    <dgm:pt modelId="{F1B04E3D-31E1-4590-AC30-D4AF4C7D2CCC}" type="parTrans" cxnId="{099CEE80-E70A-4BC9-BE87-0AE988E70317}">
      <dgm:prSet/>
      <dgm:spPr/>
      <dgm:t>
        <a:bodyPr/>
        <a:lstStyle/>
        <a:p>
          <a:endParaRPr lang="en-MY"/>
        </a:p>
      </dgm:t>
    </dgm:pt>
    <dgm:pt modelId="{101F5181-91DD-4D0E-9AA8-C8757EEB1A5E}" type="sibTrans" cxnId="{099CEE80-E70A-4BC9-BE87-0AE988E70317}">
      <dgm:prSet/>
      <dgm:spPr/>
      <dgm:t>
        <a:bodyPr/>
        <a:lstStyle/>
        <a:p>
          <a:endParaRPr lang="en-MY"/>
        </a:p>
      </dgm:t>
    </dgm:pt>
    <dgm:pt modelId="{76F712B3-589D-4079-BCAB-67ECD1AE2681}">
      <dgm:prSet phldrT="[Text]"/>
      <dgm:spPr/>
      <dgm:t>
        <a:bodyPr/>
        <a:lstStyle/>
        <a:p>
          <a:r>
            <a:rPr lang="en-MY" dirty="0"/>
            <a:t>Worldview</a:t>
          </a:r>
        </a:p>
      </dgm:t>
    </dgm:pt>
    <dgm:pt modelId="{D5DD5DFC-1356-4EAA-B43E-0EC31EDDA6BE}" type="parTrans" cxnId="{480A2FC1-99C8-4A95-A8FA-532AAD7DA689}">
      <dgm:prSet/>
      <dgm:spPr/>
      <dgm:t>
        <a:bodyPr/>
        <a:lstStyle/>
        <a:p>
          <a:endParaRPr lang="en-MY"/>
        </a:p>
      </dgm:t>
    </dgm:pt>
    <dgm:pt modelId="{ED7F2540-66FD-431F-B622-EE68FE83CDC4}" type="sibTrans" cxnId="{480A2FC1-99C8-4A95-A8FA-532AAD7DA689}">
      <dgm:prSet/>
      <dgm:spPr/>
      <dgm:t>
        <a:bodyPr/>
        <a:lstStyle/>
        <a:p>
          <a:endParaRPr lang="en-MY"/>
        </a:p>
      </dgm:t>
    </dgm:pt>
    <dgm:pt modelId="{354C4B42-00DE-4553-93FB-C5A9D65DC4F2}" type="pres">
      <dgm:prSet presAssocID="{786F3360-17F2-4A89-9BAC-3F44B95319DE}" presName="Name0" presStyleCnt="0">
        <dgm:presLayoutVars>
          <dgm:chMax val="7"/>
          <dgm:resizeHandles val="exact"/>
        </dgm:presLayoutVars>
      </dgm:prSet>
      <dgm:spPr/>
    </dgm:pt>
    <dgm:pt modelId="{19BE54B8-1C27-44B1-A3F8-E1328FDFB1C6}" type="pres">
      <dgm:prSet presAssocID="{786F3360-17F2-4A89-9BAC-3F44B95319DE}" presName="comp1" presStyleCnt="0"/>
      <dgm:spPr/>
    </dgm:pt>
    <dgm:pt modelId="{6E24BEBB-B561-4D41-AAD3-884A38EC7388}" type="pres">
      <dgm:prSet presAssocID="{786F3360-17F2-4A89-9BAC-3F44B95319DE}" presName="circle1" presStyleLbl="node1" presStyleIdx="0" presStyleCnt="4"/>
      <dgm:spPr/>
    </dgm:pt>
    <dgm:pt modelId="{E89943C4-FB2B-48F6-B84D-9AE6BDD7AD5C}" type="pres">
      <dgm:prSet presAssocID="{786F3360-17F2-4A89-9BAC-3F44B95319DE}" presName="c1text" presStyleLbl="node1" presStyleIdx="0" presStyleCnt="4">
        <dgm:presLayoutVars>
          <dgm:bulletEnabled val="1"/>
        </dgm:presLayoutVars>
      </dgm:prSet>
      <dgm:spPr/>
    </dgm:pt>
    <dgm:pt modelId="{3E87FF59-5688-40E2-9BD2-56745A4C800F}" type="pres">
      <dgm:prSet presAssocID="{786F3360-17F2-4A89-9BAC-3F44B95319DE}" presName="comp2" presStyleCnt="0"/>
      <dgm:spPr/>
    </dgm:pt>
    <dgm:pt modelId="{29E3FFE7-B3D1-4BCB-A040-5C337A8AEF62}" type="pres">
      <dgm:prSet presAssocID="{786F3360-17F2-4A89-9BAC-3F44B95319DE}" presName="circle2" presStyleLbl="node1" presStyleIdx="1" presStyleCnt="4"/>
      <dgm:spPr/>
    </dgm:pt>
    <dgm:pt modelId="{3A1F57C6-AFC0-44F0-B83E-2AD82A2598D2}" type="pres">
      <dgm:prSet presAssocID="{786F3360-17F2-4A89-9BAC-3F44B95319DE}" presName="c2text" presStyleLbl="node1" presStyleIdx="1" presStyleCnt="4">
        <dgm:presLayoutVars>
          <dgm:bulletEnabled val="1"/>
        </dgm:presLayoutVars>
      </dgm:prSet>
      <dgm:spPr/>
    </dgm:pt>
    <dgm:pt modelId="{08A424F0-82DD-4B73-B6F9-C40F5C231FA5}" type="pres">
      <dgm:prSet presAssocID="{786F3360-17F2-4A89-9BAC-3F44B95319DE}" presName="comp3" presStyleCnt="0"/>
      <dgm:spPr/>
    </dgm:pt>
    <dgm:pt modelId="{4BAA2EC1-9D8E-4B7B-9048-ED0C6CBCB068}" type="pres">
      <dgm:prSet presAssocID="{786F3360-17F2-4A89-9BAC-3F44B95319DE}" presName="circle3" presStyleLbl="node1" presStyleIdx="2" presStyleCnt="4"/>
      <dgm:spPr/>
    </dgm:pt>
    <dgm:pt modelId="{A4C87265-45D3-43DC-A35E-A0D3A56C3979}" type="pres">
      <dgm:prSet presAssocID="{786F3360-17F2-4A89-9BAC-3F44B95319DE}" presName="c3text" presStyleLbl="node1" presStyleIdx="2" presStyleCnt="4">
        <dgm:presLayoutVars>
          <dgm:bulletEnabled val="1"/>
        </dgm:presLayoutVars>
      </dgm:prSet>
      <dgm:spPr/>
    </dgm:pt>
    <dgm:pt modelId="{309BE45D-B0A8-403D-B2C2-9A12ECDA71C2}" type="pres">
      <dgm:prSet presAssocID="{786F3360-17F2-4A89-9BAC-3F44B95319DE}" presName="comp4" presStyleCnt="0"/>
      <dgm:spPr/>
    </dgm:pt>
    <dgm:pt modelId="{2D53E526-6BAE-4593-9591-C2460AF578DF}" type="pres">
      <dgm:prSet presAssocID="{786F3360-17F2-4A89-9BAC-3F44B95319DE}" presName="circle4" presStyleLbl="node1" presStyleIdx="3" presStyleCnt="4"/>
      <dgm:spPr/>
    </dgm:pt>
    <dgm:pt modelId="{3C4E6E90-A96D-4E76-B8F4-F094A9ACF9EE}" type="pres">
      <dgm:prSet presAssocID="{786F3360-17F2-4A89-9BAC-3F44B95319DE}" presName="c4text" presStyleLbl="node1" presStyleIdx="3" presStyleCnt="4">
        <dgm:presLayoutVars>
          <dgm:bulletEnabled val="1"/>
        </dgm:presLayoutVars>
      </dgm:prSet>
      <dgm:spPr/>
    </dgm:pt>
  </dgm:ptLst>
  <dgm:cxnLst>
    <dgm:cxn modelId="{70A992DB-72B7-4EE1-B75E-59EED2F245D0}" srcId="{786F3360-17F2-4A89-9BAC-3F44B95319DE}" destId="{87EC1962-0161-46AF-8DE9-AFED673CB2D5}" srcOrd="1" destOrd="0" parTransId="{31A5BD88-7A7A-4232-92C0-DA198406C71C}" sibTransId="{BF8BB49F-AE6B-4021-BD9C-45AD1FAF2D1A}"/>
    <dgm:cxn modelId="{5524E60F-D9D0-4C7B-9EBF-A36208283BEF}" type="presOf" srcId="{87EC1962-0161-46AF-8DE9-AFED673CB2D5}" destId="{29E3FFE7-B3D1-4BCB-A040-5C337A8AEF62}" srcOrd="0" destOrd="0" presId="urn:microsoft.com/office/officeart/2005/8/layout/venn2"/>
    <dgm:cxn modelId="{15AF3287-E61F-44F9-AB2F-C470E9A74A62}" type="presOf" srcId="{2B0F29E6-B2C1-433F-9F10-8F549CCBA50C}" destId="{6E24BEBB-B561-4D41-AAD3-884A38EC7388}" srcOrd="0" destOrd="0" presId="urn:microsoft.com/office/officeart/2005/8/layout/venn2"/>
    <dgm:cxn modelId="{859A8179-07C8-4C85-A11E-01A4454620F0}" type="presOf" srcId="{76F712B3-589D-4079-BCAB-67ECD1AE2681}" destId="{3C4E6E90-A96D-4E76-B8F4-F094A9ACF9EE}" srcOrd="1" destOrd="0" presId="urn:microsoft.com/office/officeart/2005/8/layout/venn2"/>
    <dgm:cxn modelId="{834B3363-757A-452E-8B63-EF0DE65C9D54}" type="presOf" srcId="{44FFB56E-3A29-4A5D-A82F-1E165CC29970}" destId="{A4C87265-45D3-43DC-A35E-A0D3A56C3979}" srcOrd="1" destOrd="0" presId="urn:microsoft.com/office/officeart/2005/8/layout/venn2"/>
    <dgm:cxn modelId="{9305A155-929D-40E1-9F83-F410340703A0}" type="presOf" srcId="{2B0F29E6-B2C1-433F-9F10-8F549CCBA50C}" destId="{E89943C4-FB2B-48F6-B84D-9AE6BDD7AD5C}" srcOrd="1" destOrd="0" presId="urn:microsoft.com/office/officeart/2005/8/layout/venn2"/>
    <dgm:cxn modelId="{099CEE80-E70A-4BC9-BE87-0AE988E70317}" srcId="{786F3360-17F2-4A89-9BAC-3F44B95319DE}" destId="{44FFB56E-3A29-4A5D-A82F-1E165CC29970}" srcOrd="2" destOrd="0" parTransId="{F1B04E3D-31E1-4590-AC30-D4AF4C7D2CCC}" sibTransId="{101F5181-91DD-4D0E-9AA8-C8757EEB1A5E}"/>
    <dgm:cxn modelId="{6AE98021-FCB3-4FBD-8E84-71CD8111FFA8}" type="presOf" srcId="{44FFB56E-3A29-4A5D-A82F-1E165CC29970}" destId="{4BAA2EC1-9D8E-4B7B-9048-ED0C6CBCB068}" srcOrd="0" destOrd="0" presId="urn:microsoft.com/office/officeart/2005/8/layout/venn2"/>
    <dgm:cxn modelId="{F28326BD-91D9-4B10-9F32-60590A4F40AF}" type="presOf" srcId="{786F3360-17F2-4A89-9BAC-3F44B95319DE}" destId="{354C4B42-00DE-4553-93FB-C5A9D65DC4F2}" srcOrd="0" destOrd="0" presId="urn:microsoft.com/office/officeart/2005/8/layout/venn2"/>
    <dgm:cxn modelId="{53414365-5919-4B9E-9DF1-C3EDDE9CF98A}" type="presOf" srcId="{76F712B3-589D-4079-BCAB-67ECD1AE2681}" destId="{2D53E526-6BAE-4593-9591-C2460AF578DF}" srcOrd="0" destOrd="0" presId="urn:microsoft.com/office/officeart/2005/8/layout/venn2"/>
    <dgm:cxn modelId="{480A2FC1-99C8-4A95-A8FA-532AAD7DA689}" srcId="{786F3360-17F2-4A89-9BAC-3F44B95319DE}" destId="{76F712B3-589D-4079-BCAB-67ECD1AE2681}" srcOrd="3" destOrd="0" parTransId="{D5DD5DFC-1356-4EAA-B43E-0EC31EDDA6BE}" sibTransId="{ED7F2540-66FD-431F-B622-EE68FE83CDC4}"/>
    <dgm:cxn modelId="{AF9E83A4-5747-4E97-8F4D-4CA0AE843F35}" type="presOf" srcId="{87EC1962-0161-46AF-8DE9-AFED673CB2D5}" destId="{3A1F57C6-AFC0-44F0-B83E-2AD82A2598D2}" srcOrd="1" destOrd="0" presId="urn:microsoft.com/office/officeart/2005/8/layout/venn2"/>
    <dgm:cxn modelId="{863C3A29-A6B2-4ECA-BF32-CC84900DA9A7}" srcId="{786F3360-17F2-4A89-9BAC-3F44B95319DE}" destId="{2B0F29E6-B2C1-433F-9F10-8F549CCBA50C}" srcOrd="0" destOrd="0" parTransId="{24277E45-19AC-4B97-AE2D-D7738EE80AAF}" sibTransId="{E79F650D-927C-4EFA-8D17-AB834510DACA}"/>
    <dgm:cxn modelId="{08857E49-CF70-4E63-B342-D5138468DDC0}" type="presParOf" srcId="{354C4B42-00DE-4553-93FB-C5A9D65DC4F2}" destId="{19BE54B8-1C27-44B1-A3F8-E1328FDFB1C6}" srcOrd="0" destOrd="0" presId="urn:microsoft.com/office/officeart/2005/8/layout/venn2"/>
    <dgm:cxn modelId="{214F24AE-3A9A-4741-B423-251EF5323E0E}" type="presParOf" srcId="{19BE54B8-1C27-44B1-A3F8-E1328FDFB1C6}" destId="{6E24BEBB-B561-4D41-AAD3-884A38EC7388}" srcOrd="0" destOrd="0" presId="urn:microsoft.com/office/officeart/2005/8/layout/venn2"/>
    <dgm:cxn modelId="{A6775D1A-9E7D-4871-80C9-DB13C0F51A49}" type="presParOf" srcId="{19BE54B8-1C27-44B1-A3F8-E1328FDFB1C6}" destId="{E89943C4-FB2B-48F6-B84D-9AE6BDD7AD5C}" srcOrd="1" destOrd="0" presId="urn:microsoft.com/office/officeart/2005/8/layout/venn2"/>
    <dgm:cxn modelId="{1DFF52B5-AC32-4A77-BA76-19DF0F789BCC}" type="presParOf" srcId="{354C4B42-00DE-4553-93FB-C5A9D65DC4F2}" destId="{3E87FF59-5688-40E2-9BD2-56745A4C800F}" srcOrd="1" destOrd="0" presId="urn:microsoft.com/office/officeart/2005/8/layout/venn2"/>
    <dgm:cxn modelId="{A0A1D3BA-DC2F-4031-AA7A-678ECA7827B7}" type="presParOf" srcId="{3E87FF59-5688-40E2-9BD2-56745A4C800F}" destId="{29E3FFE7-B3D1-4BCB-A040-5C337A8AEF62}" srcOrd="0" destOrd="0" presId="urn:microsoft.com/office/officeart/2005/8/layout/venn2"/>
    <dgm:cxn modelId="{8BC23357-A348-42F6-B065-FEE8D2456057}" type="presParOf" srcId="{3E87FF59-5688-40E2-9BD2-56745A4C800F}" destId="{3A1F57C6-AFC0-44F0-B83E-2AD82A2598D2}" srcOrd="1" destOrd="0" presId="urn:microsoft.com/office/officeart/2005/8/layout/venn2"/>
    <dgm:cxn modelId="{BCACB85A-0497-4535-9E3A-3E1E89072A8C}" type="presParOf" srcId="{354C4B42-00DE-4553-93FB-C5A9D65DC4F2}" destId="{08A424F0-82DD-4B73-B6F9-C40F5C231FA5}" srcOrd="2" destOrd="0" presId="urn:microsoft.com/office/officeart/2005/8/layout/venn2"/>
    <dgm:cxn modelId="{D478D879-110A-4118-9075-215786CBC6FD}" type="presParOf" srcId="{08A424F0-82DD-4B73-B6F9-C40F5C231FA5}" destId="{4BAA2EC1-9D8E-4B7B-9048-ED0C6CBCB068}" srcOrd="0" destOrd="0" presId="urn:microsoft.com/office/officeart/2005/8/layout/venn2"/>
    <dgm:cxn modelId="{5FF2A39E-8BFB-41A7-A328-35CCF99B497E}" type="presParOf" srcId="{08A424F0-82DD-4B73-B6F9-C40F5C231FA5}" destId="{A4C87265-45D3-43DC-A35E-A0D3A56C3979}" srcOrd="1" destOrd="0" presId="urn:microsoft.com/office/officeart/2005/8/layout/venn2"/>
    <dgm:cxn modelId="{DED829BE-EC9D-469F-BBAE-27BCA54C2D03}" type="presParOf" srcId="{354C4B42-00DE-4553-93FB-C5A9D65DC4F2}" destId="{309BE45D-B0A8-403D-B2C2-9A12ECDA71C2}" srcOrd="3" destOrd="0" presId="urn:microsoft.com/office/officeart/2005/8/layout/venn2"/>
    <dgm:cxn modelId="{84AD55D1-F179-4290-AB9E-31849A04E2EE}" type="presParOf" srcId="{309BE45D-B0A8-403D-B2C2-9A12ECDA71C2}" destId="{2D53E526-6BAE-4593-9591-C2460AF578DF}" srcOrd="0" destOrd="0" presId="urn:microsoft.com/office/officeart/2005/8/layout/venn2"/>
    <dgm:cxn modelId="{CB9A763F-D393-48CD-B58A-8E7A93EFE7F0}" type="presParOf" srcId="{309BE45D-B0A8-403D-B2C2-9A12ECDA71C2}" destId="{3C4E6E90-A96D-4E76-B8F4-F094A9ACF9EE}"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86F3360-17F2-4A89-9BAC-3F44B95319DE}" type="doc">
      <dgm:prSet loTypeId="urn:microsoft.com/office/officeart/2005/8/layout/venn2" loCatId="relationship" qsTypeId="urn:microsoft.com/office/officeart/2005/8/quickstyle/simple1" qsCatId="simple" csTypeId="urn:microsoft.com/office/officeart/2005/8/colors/colorful5" csCatId="colorful" phldr="1"/>
      <dgm:spPr/>
      <dgm:t>
        <a:bodyPr/>
        <a:lstStyle/>
        <a:p>
          <a:endParaRPr lang="en-MY"/>
        </a:p>
      </dgm:t>
    </dgm:pt>
    <dgm:pt modelId="{2B0F29E6-B2C1-433F-9F10-8F549CCBA50C}">
      <dgm:prSet phldrT="[Text]"/>
      <dgm:spPr/>
      <dgm:t>
        <a:bodyPr/>
        <a:lstStyle/>
        <a:p>
          <a:r>
            <a:rPr lang="en-MY" dirty="0"/>
            <a:t>Behaviour</a:t>
          </a:r>
        </a:p>
      </dgm:t>
    </dgm:pt>
    <dgm:pt modelId="{24277E45-19AC-4B97-AE2D-D7738EE80AAF}" type="parTrans" cxnId="{863C3A29-A6B2-4ECA-BF32-CC84900DA9A7}">
      <dgm:prSet/>
      <dgm:spPr/>
      <dgm:t>
        <a:bodyPr/>
        <a:lstStyle/>
        <a:p>
          <a:endParaRPr lang="en-MY"/>
        </a:p>
      </dgm:t>
    </dgm:pt>
    <dgm:pt modelId="{E79F650D-927C-4EFA-8D17-AB834510DACA}" type="sibTrans" cxnId="{863C3A29-A6B2-4ECA-BF32-CC84900DA9A7}">
      <dgm:prSet/>
      <dgm:spPr/>
      <dgm:t>
        <a:bodyPr/>
        <a:lstStyle/>
        <a:p>
          <a:endParaRPr lang="en-MY"/>
        </a:p>
      </dgm:t>
    </dgm:pt>
    <dgm:pt modelId="{87EC1962-0161-46AF-8DE9-AFED673CB2D5}">
      <dgm:prSet phldrT="[Text]"/>
      <dgm:spPr/>
      <dgm:t>
        <a:bodyPr/>
        <a:lstStyle/>
        <a:p>
          <a:r>
            <a:rPr lang="en-MY" dirty="0"/>
            <a:t>Values</a:t>
          </a:r>
        </a:p>
      </dgm:t>
    </dgm:pt>
    <dgm:pt modelId="{31A5BD88-7A7A-4232-92C0-DA198406C71C}" type="parTrans" cxnId="{70A992DB-72B7-4EE1-B75E-59EED2F245D0}">
      <dgm:prSet/>
      <dgm:spPr/>
      <dgm:t>
        <a:bodyPr/>
        <a:lstStyle/>
        <a:p>
          <a:endParaRPr lang="en-MY"/>
        </a:p>
      </dgm:t>
    </dgm:pt>
    <dgm:pt modelId="{BF8BB49F-AE6B-4021-BD9C-45AD1FAF2D1A}" type="sibTrans" cxnId="{70A992DB-72B7-4EE1-B75E-59EED2F245D0}">
      <dgm:prSet/>
      <dgm:spPr/>
      <dgm:t>
        <a:bodyPr/>
        <a:lstStyle/>
        <a:p>
          <a:endParaRPr lang="en-MY"/>
        </a:p>
      </dgm:t>
    </dgm:pt>
    <dgm:pt modelId="{44FFB56E-3A29-4A5D-A82F-1E165CC29970}">
      <dgm:prSet phldrT="[Text]"/>
      <dgm:spPr/>
      <dgm:t>
        <a:bodyPr/>
        <a:lstStyle/>
        <a:p>
          <a:r>
            <a:rPr lang="en-MY" dirty="0"/>
            <a:t>Beliefs</a:t>
          </a:r>
        </a:p>
      </dgm:t>
    </dgm:pt>
    <dgm:pt modelId="{F1B04E3D-31E1-4590-AC30-D4AF4C7D2CCC}" type="parTrans" cxnId="{099CEE80-E70A-4BC9-BE87-0AE988E70317}">
      <dgm:prSet/>
      <dgm:spPr/>
      <dgm:t>
        <a:bodyPr/>
        <a:lstStyle/>
        <a:p>
          <a:endParaRPr lang="en-MY"/>
        </a:p>
      </dgm:t>
    </dgm:pt>
    <dgm:pt modelId="{101F5181-91DD-4D0E-9AA8-C8757EEB1A5E}" type="sibTrans" cxnId="{099CEE80-E70A-4BC9-BE87-0AE988E70317}">
      <dgm:prSet/>
      <dgm:spPr/>
      <dgm:t>
        <a:bodyPr/>
        <a:lstStyle/>
        <a:p>
          <a:endParaRPr lang="en-MY"/>
        </a:p>
      </dgm:t>
    </dgm:pt>
    <dgm:pt modelId="{76F712B3-589D-4079-BCAB-67ECD1AE2681}">
      <dgm:prSet phldrT="[Text]"/>
      <dgm:spPr/>
      <dgm:t>
        <a:bodyPr/>
        <a:lstStyle/>
        <a:p>
          <a:r>
            <a:rPr lang="en-MY" dirty="0"/>
            <a:t>Worldview</a:t>
          </a:r>
        </a:p>
      </dgm:t>
    </dgm:pt>
    <dgm:pt modelId="{D5DD5DFC-1356-4EAA-B43E-0EC31EDDA6BE}" type="parTrans" cxnId="{480A2FC1-99C8-4A95-A8FA-532AAD7DA689}">
      <dgm:prSet/>
      <dgm:spPr/>
      <dgm:t>
        <a:bodyPr/>
        <a:lstStyle/>
        <a:p>
          <a:endParaRPr lang="en-MY"/>
        </a:p>
      </dgm:t>
    </dgm:pt>
    <dgm:pt modelId="{ED7F2540-66FD-431F-B622-EE68FE83CDC4}" type="sibTrans" cxnId="{480A2FC1-99C8-4A95-A8FA-532AAD7DA689}">
      <dgm:prSet/>
      <dgm:spPr/>
      <dgm:t>
        <a:bodyPr/>
        <a:lstStyle/>
        <a:p>
          <a:endParaRPr lang="en-MY"/>
        </a:p>
      </dgm:t>
    </dgm:pt>
    <dgm:pt modelId="{354C4B42-00DE-4553-93FB-C5A9D65DC4F2}" type="pres">
      <dgm:prSet presAssocID="{786F3360-17F2-4A89-9BAC-3F44B95319DE}" presName="Name0" presStyleCnt="0">
        <dgm:presLayoutVars>
          <dgm:chMax val="7"/>
          <dgm:resizeHandles val="exact"/>
        </dgm:presLayoutVars>
      </dgm:prSet>
      <dgm:spPr/>
    </dgm:pt>
    <dgm:pt modelId="{19BE54B8-1C27-44B1-A3F8-E1328FDFB1C6}" type="pres">
      <dgm:prSet presAssocID="{786F3360-17F2-4A89-9BAC-3F44B95319DE}" presName="comp1" presStyleCnt="0"/>
      <dgm:spPr/>
    </dgm:pt>
    <dgm:pt modelId="{6E24BEBB-B561-4D41-AAD3-884A38EC7388}" type="pres">
      <dgm:prSet presAssocID="{786F3360-17F2-4A89-9BAC-3F44B95319DE}" presName="circle1" presStyleLbl="node1" presStyleIdx="0" presStyleCnt="4"/>
      <dgm:spPr/>
    </dgm:pt>
    <dgm:pt modelId="{E89943C4-FB2B-48F6-B84D-9AE6BDD7AD5C}" type="pres">
      <dgm:prSet presAssocID="{786F3360-17F2-4A89-9BAC-3F44B95319DE}" presName="c1text" presStyleLbl="node1" presStyleIdx="0" presStyleCnt="4">
        <dgm:presLayoutVars>
          <dgm:bulletEnabled val="1"/>
        </dgm:presLayoutVars>
      </dgm:prSet>
      <dgm:spPr/>
    </dgm:pt>
    <dgm:pt modelId="{3E87FF59-5688-40E2-9BD2-56745A4C800F}" type="pres">
      <dgm:prSet presAssocID="{786F3360-17F2-4A89-9BAC-3F44B95319DE}" presName="comp2" presStyleCnt="0"/>
      <dgm:spPr/>
    </dgm:pt>
    <dgm:pt modelId="{29E3FFE7-B3D1-4BCB-A040-5C337A8AEF62}" type="pres">
      <dgm:prSet presAssocID="{786F3360-17F2-4A89-9BAC-3F44B95319DE}" presName="circle2" presStyleLbl="node1" presStyleIdx="1" presStyleCnt="4"/>
      <dgm:spPr/>
    </dgm:pt>
    <dgm:pt modelId="{3A1F57C6-AFC0-44F0-B83E-2AD82A2598D2}" type="pres">
      <dgm:prSet presAssocID="{786F3360-17F2-4A89-9BAC-3F44B95319DE}" presName="c2text" presStyleLbl="node1" presStyleIdx="1" presStyleCnt="4">
        <dgm:presLayoutVars>
          <dgm:bulletEnabled val="1"/>
        </dgm:presLayoutVars>
      </dgm:prSet>
      <dgm:spPr/>
    </dgm:pt>
    <dgm:pt modelId="{08A424F0-82DD-4B73-B6F9-C40F5C231FA5}" type="pres">
      <dgm:prSet presAssocID="{786F3360-17F2-4A89-9BAC-3F44B95319DE}" presName="comp3" presStyleCnt="0"/>
      <dgm:spPr/>
    </dgm:pt>
    <dgm:pt modelId="{4BAA2EC1-9D8E-4B7B-9048-ED0C6CBCB068}" type="pres">
      <dgm:prSet presAssocID="{786F3360-17F2-4A89-9BAC-3F44B95319DE}" presName="circle3" presStyleLbl="node1" presStyleIdx="2" presStyleCnt="4"/>
      <dgm:spPr/>
    </dgm:pt>
    <dgm:pt modelId="{A4C87265-45D3-43DC-A35E-A0D3A56C3979}" type="pres">
      <dgm:prSet presAssocID="{786F3360-17F2-4A89-9BAC-3F44B95319DE}" presName="c3text" presStyleLbl="node1" presStyleIdx="2" presStyleCnt="4">
        <dgm:presLayoutVars>
          <dgm:bulletEnabled val="1"/>
        </dgm:presLayoutVars>
      </dgm:prSet>
      <dgm:spPr/>
    </dgm:pt>
    <dgm:pt modelId="{309BE45D-B0A8-403D-B2C2-9A12ECDA71C2}" type="pres">
      <dgm:prSet presAssocID="{786F3360-17F2-4A89-9BAC-3F44B95319DE}" presName="comp4" presStyleCnt="0"/>
      <dgm:spPr/>
    </dgm:pt>
    <dgm:pt modelId="{2D53E526-6BAE-4593-9591-C2460AF578DF}" type="pres">
      <dgm:prSet presAssocID="{786F3360-17F2-4A89-9BAC-3F44B95319DE}" presName="circle4" presStyleLbl="node1" presStyleIdx="3" presStyleCnt="4"/>
      <dgm:spPr/>
    </dgm:pt>
    <dgm:pt modelId="{3C4E6E90-A96D-4E76-B8F4-F094A9ACF9EE}" type="pres">
      <dgm:prSet presAssocID="{786F3360-17F2-4A89-9BAC-3F44B95319DE}" presName="c4text" presStyleLbl="node1" presStyleIdx="3" presStyleCnt="4">
        <dgm:presLayoutVars>
          <dgm:bulletEnabled val="1"/>
        </dgm:presLayoutVars>
      </dgm:prSet>
      <dgm:spPr/>
    </dgm:pt>
  </dgm:ptLst>
  <dgm:cxnLst>
    <dgm:cxn modelId="{70A992DB-72B7-4EE1-B75E-59EED2F245D0}" srcId="{786F3360-17F2-4A89-9BAC-3F44B95319DE}" destId="{87EC1962-0161-46AF-8DE9-AFED673CB2D5}" srcOrd="1" destOrd="0" parTransId="{31A5BD88-7A7A-4232-92C0-DA198406C71C}" sibTransId="{BF8BB49F-AE6B-4021-BD9C-45AD1FAF2D1A}"/>
    <dgm:cxn modelId="{5524E60F-D9D0-4C7B-9EBF-A36208283BEF}" type="presOf" srcId="{87EC1962-0161-46AF-8DE9-AFED673CB2D5}" destId="{29E3FFE7-B3D1-4BCB-A040-5C337A8AEF62}" srcOrd="0" destOrd="0" presId="urn:microsoft.com/office/officeart/2005/8/layout/venn2"/>
    <dgm:cxn modelId="{15AF3287-E61F-44F9-AB2F-C470E9A74A62}" type="presOf" srcId="{2B0F29E6-B2C1-433F-9F10-8F549CCBA50C}" destId="{6E24BEBB-B561-4D41-AAD3-884A38EC7388}" srcOrd="0" destOrd="0" presId="urn:microsoft.com/office/officeart/2005/8/layout/venn2"/>
    <dgm:cxn modelId="{859A8179-07C8-4C85-A11E-01A4454620F0}" type="presOf" srcId="{76F712B3-589D-4079-BCAB-67ECD1AE2681}" destId="{3C4E6E90-A96D-4E76-B8F4-F094A9ACF9EE}" srcOrd="1" destOrd="0" presId="urn:microsoft.com/office/officeart/2005/8/layout/venn2"/>
    <dgm:cxn modelId="{834B3363-757A-452E-8B63-EF0DE65C9D54}" type="presOf" srcId="{44FFB56E-3A29-4A5D-A82F-1E165CC29970}" destId="{A4C87265-45D3-43DC-A35E-A0D3A56C3979}" srcOrd="1" destOrd="0" presId="urn:microsoft.com/office/officeart/2005/8/layout/venn2"/>
    <dgm:cxn modelId="{9305A155-929D-40E1-9F83-F410340703A0}" type="presOf" srcId="{2B0F29E6-B2C1-433F-9F10-8F549CCBA50C}" destId="{E89943C4-FB2B-48F6-B84D-9AE6BDD7AD5C}" srcOrd="1" destOrd="0" presId="urn:microsoft.com/office/officeart/2005/8/layout/venn2"/>
    <dgm:cxn modelId="{099CEE80-E70A-4BC9-BE87-0AE988E70317}" srcId="{786F3360-17F2-4A89-9BAC-3F44B95319DE}" destId="{44FFB56E-3A29-4A5D-A82F-1E165CC29970}" srcOrd="2" destOrd="0" parTransId="{F1B04E3D-31E1-4590-AC30-D4AF4C7D2CCC}" sibTransId="{101F5181-91DD-4D0E-9AA8-C8757EEB1A5E}"/>
    <dgm:cxn modelId="{6AE98021-FCB3-4FBD-8E84-71CD8111FFA8}" type="presOf" srcId="{44FFB56E-3A29-4A5D-A82F-1E165CC29970}" destId="{4BAA2EC1-9D8E-4B7B-9048-ED0C6CBCB068}" srcOrd="0" destOrd="0" presId="urn:microsoft.com/office/officeart/2005/8/layout/venn2"/>
    <dgm:cxn modelId="{F28326BD-91D9-4B10-9F32-60590A4F40AF}" type="presOf" srcId="{786F3360-17F2-4A89-9BAC-3F44B95319DE}" destId="{354C4B42-00DE-4553-93FB-C5A9D65DC4F2}" srcOrd="0" destOrd="0" presId="urn:microsoft.com/office/officeart/2005/8/layout/venn2"/>
    <dgm:cxn modelId="{53414365-5919-4B9E-9DF1-C3EDDE9CF98A}" type="presOf" srcId="{76F712B3-589D-4079-BCAB-67ECD1AE2681}" destId="{2D53E526-6BAE-4593-9591-C2460AF578DF}" srcOrd="0" destOrd="0" presId="urn:microsoft.com/office/officeart/2005/8/layout/venn2"/>
    <dgm:cxn modelId="{480A2FC1-99C8-4A95-A8FA-532AAD7DA689}" srcId="{786F3360-17F2-4A89-9BAC-3F44B95319DE}" destId="{76F712B3-589D-4079-BCAB-67ECD1AE2681}" srcOrd="3" destOrd="0" parTransId="{D5DD5DFC-1356-4EAA-B43E-0EC31EDDA6BE}" sibTransId="{ED7F2540-66FD-431F-B622-EE68FE83CDC4}"/>
    <dgm:cxn modelId="{AF9E83A4-5747-4E97-8F4D-4CA0AE843F35}" type="presOf" srcId="{87EC1962-0161-46AF-8DE9-AFED673CB2D5}" destId="{3A1F57C6-AFC0-44F0-B83E-2AD82A2598D2}" srcOrd="1" destOrd="0" presId="urn:microsoft.com/office/officeart/2005/8/layout/venn2"/>
    <dgm:cxn modelId="{863C3A29-A6B2-4ECA-BF32-CC84900DA9A7}" srcId="{786F3360-17F2-4A89-9BAC-3F44B95319DE}" destId="{2B0F29E6-B2C1-433F-9F10-8F549CCBA50C}" srcOrd="0" destOrd="0" parTransId="{24277E45-19AC-4B97-AE2D-D7738EE80AAF}" sibTransId="{E79F650D-927C-4EFA-8D17-AB834510DACA}"/>
    <dgm:cxn modelId="{08857E49-CF70-4E63-B342-D5138468DDC0}" type="presParOf" srcId="{354C4B42-00DE-4553-93FB-C5A9D65DC4F2}" destId="{19BE54B8-1C27-44B1-A3F8-E1328FDFB1C6}" srcOrd="0" destOrd="0" presId="urn:microsoft.com/office/officeart/2005/8/layout/venn2"/>
    <dgm:cxn modelId="{214F24AE-3A9A-4741-B423-251EF5323E0E}" type="presParOf" srcId="{19BE54B8-1C27-44B1-A3F8-E1328FDFB1C6}" destId="{6E24BEBB-B561-4D41-AAD3-884A38EC7388}" srcOrd="0" destOrd="0" presId="urn:microsoft.com/office/officeart/2005/8/layout/venn2"/>
    <dgm:cxn modelId="{A6775D1A-9E7D-4871-80C9-DB13C0F51A49}" type="presParOf" srcId="{19BE54B8-1C27-44B1-A3F8-E1328FDFB1C6}" destId="{E89943C4-FB2B-48F6-B84D-9AE6BDD7AD5C}" srcOrd="1" destOrd="0" presId="urn:microsoft.com/office/officeart/2005/8/layout/venn2"/>
    <dgm:cxn modelId="{1DFF52B5-AC32-4A77-BA76-19DF0F789BCC}" type="presParOf" srcId="{354C4B42-00DE-4553-93FB-C5A9D65DC4F2}" destId="{3E87FF59-5688-40E2-9BD2-56745A4C800F}" srcOrd="1" destOrd="0" presId="urn:microsoft.com/office/officeart/2005/8/layout/venn2"/>
    <dgm:cxn modelId="{A0A1D3BA-DC2F-4031-AA7A-678ECA7827B7}" type="presParOf" srcId="{3E87FF59-5688-40E2-9BD2-56745A4C800F}" destId="{29E3FFE7-B3D1-4BCB-A040-5C337A8AEF62}" srcOrd="0" destOrd="0" presId="urn:microsoft.com/office/officeart/2005/8/layout/venn2"/>
    <dgm:cxn modelId="{8BC23357-A348-42F6-B065-FEE8D2456057}" type="presParOf" srcId="{3E87FF59-5688-40E2-9BD2-56745A4C800F}" destId="{3A1F57C6-AFC0-44F0-B83E-2AD82A2598D2}" srcOrd="1" destOrd="0" presId="urn:microsoft.com/office/officeart/2005/8/layout/venn2"/>
    <dgm:cxn modelId="{BCACB85A-0497-4535-9E3A-3E1E89072A8C}" type="presParOf" srcId="{354C4B42-00DE-4553-93FB-C5A9D65DC4F2}" destId="{08A424F0-82DD-4B73-B6F9-C40F5C231FA5}" srcOrd="2" destOrd="0" presId="urn:microsoft.com/office/officeart/2005/8/layout/venn2"/>
    <dgm:cxn modelId="{D478D879-110A-4118-9075-215786CBC6FD}" type="presParOf" srcId="{08A424F0-82DD-4B73-B6F9-C40F5C231FA5}" destId="{4BAA2EC1-9D8E-4B7B-9048-ED0C6CBCB068}" srcOrd="0" destOrd="0" presId="urn:microsoft.com/office/officeart/2005/8/layout/venn2"/>
    <dgm:cxn modelId="{5FF2A39E-8BFB-41A7-A328-35CCF99B497E}" type="presParOf" srcId="{08A424F0-82DD-4B73-B6F9-C40F5C231FA5}" destId="{A4C87265-45D3-43DC-A35E-A0D3A56C3979}" srcOrd="1" destOrd="0" presId="urn:microsoft.com/office/officeart/2005/8/layout/venn2"/>
    <dgm:cxn modelId="{DED829BE-EC9D-469F-BBAE-27BCA54C2D03}" type="presParOf" srcId="{354C4B42-00DE-4553-93FB-C5A9D65DC4F2}" destId="{309BE45D-B0A8-403D-B2C2-9A12ECDA71C2}" srcOrd="3" destOrd="0" presId="urn:microsoft.com/office/officeart/2005/8/layout/venn2"/>
    <dgm:cxn modelId="{84AD55D1-F179-4290-AB9E-31849A04E2EE}" type="presParOf" srcId="{309BE45D-B0A8-403D-B2C2-9A12ECDA71C2}" destId="{2D53E526-6BAE-4593-9591-C2460AF578DF}" srcOrd="0" destOrd="0" presId="urn:microsoft.com/office/officeart/2005/8/layout/venn2"/>
    <dgm:cxn modelId="{CB9A763F-D393-48CD-B58A-8E7A93EFE7F0}" type="presParOf" srcId="{309BE45D-B0A8-403D-B2C2-9A12ECDA71C2}" destId="{3C4E6E90-A96D-4E76-B8F4-F094A9ACF9EE}"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41E94C-A745-4979-9DA9-614419FEB290}">
      <dsp:nvSpPr>
        <dsp:cNvPr id="0" name=""/>
        <dsp:cNvSpPr/>
      </dsp:nvSpPr>
      <dsp:spPr>
        <a:xfrm>
          <a:off x="1014605" y="1919983"/>
          <a:ext cx="2762181" cy="1657308"/>
        </a:xfrm>
        <a:prstGeom prst="rect">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n-MY" sz="4200" kern="1200" dirty="0"/>
            <a:t>Behaviour</a:t>
          </a:r>
        </a:p>
      </dsp:txBody>
      <dsp:txXfrm>
        <a:off x="1014605" y="1919983"/>
        <a:ext cx="2762181" cy="1657308"/>
      </dsp:txXfrm>
    </dsp:sp>
    <dsp:sp modelId="{776024DF-BF84-4593-A0F5-847EE586B625}">
      <dsp:nvSpPr>
        <dsp:cNvPr id="0" name=""/>
        <dsp:cNvSpPr/>
      </dsp:nvSpPr>
      <dsp:spPr>
        <a:xfrm>
          <a:off x="1014605" y="73095"/>
          <a:ext cx="2762181" cy="1657308"/>
        </a:xfrm>
        <a:prstGeom prst="rect">
          <a:avLst/>
        </a:prstGeom>
        <a:solidFill>
          <a:schemeClr val="accent5">
            <a:hueOff val="6371560"/>
            <a:satOff val="-13612"/>
            <a:lumOff val="-5686"/>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MY" sz="4200" kern="1200" dirty="0"/>
            <a:t>Beliefs</a:t>
          </a:r>
        </a:p>
      </dsp:txBody>
      <dsp:txXfrm>
        <a:off x="1014605" y="73095"/>
        <a:ext cx="2762181" cy="1657308"/>
      </dsp:txXfrm>
    </dsp:sp>
    <dsp:sp modelId="{6DA497EC-45A6-43CC-AF15-27EB0EFF4473}">
      <dsp:nvSpPr>
        <dsp:cNvPr id="0" name=""/>
        <dsp:cNvSpPr/>
      </dsp:nvSpPr>
      <dsp:spPr>
        <a:xfrm>
          <a:off x="3933899" y="124632"/>
          <a:ext cx="2762181" cy="1657308"/>
        </a:xfrm>
        <a:prstGeom prst="rect">
          <a:avLst/>
        </a:prstGeom>
        <a:solidFill>
          <a:schemeClr val="accent5">
            <a:hueOff val="12743121"/>
            <a:satOff val="-27225"/>
            <a:lumOff val="-11373"/>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MY" sz="4200" kern="1200" dirty="0"/>
            <a:t>Values</a:t>
          </a:r>
        </a:p>
      </dsp:txBody>
      <dsp:txXfrm>
        <a:off x="3933899" y="124632"/>
        <a:ext cx="2762181" cy="1657308"/>
      </dsp:txXfrm>
    </dsp:sp>
    <dsp:sp modelId="{7465076D-A671-42E5-8350-ACE900A11C25}">
      <dsp:nvSpPr>
        <dsp:cNvPr id="0" name=""/>
        <dsp:cNvSpPr/>
      </dsp:nvSpPr>
      <dsp:spPr>
        <a:xfrm>
          <a:off x="3933899" y="1936791"/>
          <a:ext cx="2762181" cy="1657308"/>
        </a:xfrm>
        <a:prstGeom prst="rect">
          <a:avLst/>
        </a:prstGeom>
        <a:solidFill>
          <a:schemeClr val="accent5">
            <a:hueOff val="19114680"/>
            <a:satOff val="-40837"/>
            <a:lumOff val="-1705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0" lvl="0" indent="0" algn="ctr" defTabSz="1866900">
            <a:lnSpc>
              <a:spcPct val="90000"/>
            </a:lnSpc>
            <a:spcBef>
              <a:spcPct val="0"/>
            </a:spcBef>
            <a:spcAft>
              <a:spcPct val="35000"/>
            </a:spcAft>
            <a:buNone/>
          </a:pPr>
          <a:r>
            <a:rPr lang="en-MY" sz="4200" kern="1200" dirty="0"/>
            <a:t>Worldview</a:t>
          </a:r>
        </a:p>
      </dsp:txBody>
      <dsp:txXfrm>
        <a:off x="3933899" y="1936791"/>
        <a:ext cx="2762181" cy="16573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24BEBB-B561-4D41-AAD3-884A38EC7388}">
      <dsp:nvSpPr>
        <dsp:cNvPr id="0" name=""/>
        <dsp:cNvSpPr/>
      </dsp:nvSpPr>
      <dsp:spPr>
        <a:xfrm>
          <a:off x="1885020" y="0"/>
          <a:ext cx="5983560" cy="5983560"/>
        </a:xfrm>
        <a:prstGeom prst="ellipse">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Behaviour</a:t>
          </a:r>
        </a:p>
      </dsp:txBody>
      <dsp:txXfrm>
        <a:off x="4040298" y="299177"/>
        <a:ext cx="1673003" cy="897534"/>
      </dsp:txXfrm>
    </dsp:sp>
    <dsp:sp modelId="{29E3FFE7-B3D1-4BCB-A040-5C337A8AEF62}">
      <dsp:nvSpPr>
        <dsp:cNvPr id="0" name=""/>
        <dsp:cNvSpPr/>
      </dsp:nvSpPr>
      <dsp:spPr>
        <a:xfrm>
          <a:off x="2483375" y="1196711"/>
          <a:ext cx="4786848" cy="4786848"/>
        </a:xfrm>
        <a:prstGeom prst="ellipse">
          <a:avLst/>
        </a:prstGeom>
        <a:solidFill>
          <a:schemeClr val="accent5">
            <a:hueOff val="6371560"/>
            <a:satOff val="-13612"/>
            <a:lumOff val="-5686"/>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Values</a:t>
          </a:r>
        </a:p>
      </dsp:txBody>
      <dsp:txXfrm>
        <a:off x="4040298" y="1483922"/>
        <a:ext cx="1673003" cy="861632"/>
      </dsp:txXfrm>
    </dsp:sp>
    <dsp:sp modelId="{4BAA2EC1-9D8E-4B7B-9048-ED0C6CBCB068}">
      <dsp:nvSpPr>
        <dsp:cNvPr id="0" name=""/>
        <dsp:cNvSpPr/>
      </dsp:nvSpPr>
      <dsp:spPr>
        <a:xfrm>
          <a:off x="3081732" y="2393423"/>
          <a:ext cx="3590136" cy="3590136"/>
        </a:xfrm>
        <a:prstGeom prst="ellipse">
          <a:avLst/>
        </a:prstGeom>
        <a:solidFill>
          <a:schemeClr val="accent5">
            <a:hueOff val="12743121"/>
            <a:satOff val="-27225"/>
            <a:lumOff val="-11373"/>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Beliefs</a:t>
          </a:r>
        </a:p>
      </dsp:txBody>
      <dsp:txXfrm>
        <a:off x="4040298" y="2662684"/>
        <a:ext cx="1673003" cy="807780"/>
      </dsp:txXfrm>
    </dsp:sp>
    <dsp:sp modelId="{2D53E526-6BAE-4593-9591-C2460AF578DF}">
      <dsp:nvSpPr>
        <dsp:cNvPr id="0" name=""/>
        <dsp:cNvSpPr/>
      </dsp:nvSpPr>
      <dsp:spPr>
        <a:xfrm>
          <a:off x="3680088" y="3590136"/>
          <a:ext cx="2393424" cy="2393424"/>
        </a:xfrm>
        <a:prstGeom prst="ellipse">
          <a:avLst/>
        </a:prstGeom>
        <a:solidFill>
          <a:schemeClr val="accent5">
            <a:hueOff val="19114680"/>
            <a:satOff val="-40837"/>
            <a:lumOff val="-1705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Worldview</a:t>
          </a:r>
        </a:p>
      </dsp:txBody>
      <dsp:txXfrm>
        <a:off x="4030596" y="4188492"/>
        <a:ext cx="1692406" cy="11967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24BEBB-B561-4D41-AAD3-884A38EC7388}">
      <dsp:nvSpPr>
        <dsp:cNvPr id="0" name=""/>
        <dsp:cNvSpPr/>
      </dsp:nvSpPr>
      <dsp:spPr>
        <a:xfrm>
          <a:off x="1885020" y="0"/>
          <a:ext cx="5983560" cy="5983560"/>
        </a:xfrm>
        <a:prstGeom prst="ellipse">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Behaviour</a:t>
          </a:r>
        </a:p>
      </dsp:txBody>
      <dsp:txXfrm>
        <a:off x="4040298" y="299177"/>
        <a:ext cx="1673003" cy="897534"/>
      </dsp:txXfrm>
    </dsp:sp>
    <dsp:sp modelId="{29E3FFE7-B3D1-4BCB-A040-5C337A8AEF62}">
      <dsp:nvSpPr>
        <dsp:cNvPr id="0" name=""/>
        <dsp:cNvSpPr/>
      </dsp:nvSpPr>
      <dsp:spPr>
        <a:xfrm>
          <a:off x="2483375" y="1196711"/>
          <a:ext cx="4786848" cy="4786848"/>
        </a:xfrm>
        <a:prstGeom prst="ellipse">
          <a:avLst/>
        </a:prstGeom>
        <a:solidFill>
          <a:schemeClr val="accent5">
            <a:hueOff val="6371560"/>
            <a:satOff val="-13612"/>
            <a:lumOff val="-5686"/>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Values</a:t>
          </a:r>
        </a:p>
      </dsp:txBody>
      <dsp:txXfrm>
        <a:off x="4040298" y="1483922"/>
        <a:ext cx="1673003" cy="861632"/>
      </dsp:txXfrm>
    </dsp:sp>
    <dsp:sp modelId="{4BAA2EC1-9D8E-4B7B-9048-ED0C6CBCB068}">
      <dsp:nvSpPr>
        <dsp:cNvPr id="0" name=""/>
        <dsp:cNvSpPr/>
      </dsp:nvSpPr>
      <dsp:spPr>
        <a:xfrm>
          <a:off x="3081732" y="2393423"/>
          <a:ext cx="3590136" cy="3590136"/>
        </a:xfrm>
        <a:prstGeom prst="ellipse">
          <a:avLst/>
        </a:prstGeom>
        <a:solidFill>
          <a:schemeClr val="accent5">
            <a:hueOff val="12743121"/>
            <a:satOff val="-27225"/>
            <a:lumOff val="-11373"/>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Beliefs</a:t>
          </a:r>
        </a:p>
      </dsp:txBody>
      <dsp:txXfrm>
        <a:off x="4040298" y="2662684"/>
        <a:ext cx="1673003" cy="807780"/>
      </dsp:txXfrm>
    </dsp:sp>
    <dsp:sp modelId="{2D53E526-6BAE-4593-9591-C2460AF578DF}">
      <dsp:nvSpPr>
        <dsp:cNvPr id="0" name=""/>
        <dsp:cNvSpPr/>
      </dsp:nvSpPr>
      <dsp:spPr>
        <a:xfrm>
          <a:off x="3680088" y="3590136"/>
          <a:ext cx="2393424" cy="2393424"/>
        </a:xfrm>
        <a:prstGeom prst="ellipse">
          <a:avLst/>
        </a:prstGeom>
        <a:solidFill>
          <a:schemeClr val="accent5">
            <a:hueOff val="19114680"/>
            <a:satOff val="-40837"/>
            <a:lumOff val="-1705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MY" sz="2300" kern="1200" dirty="0"/>
            <a:t>Worldview</a:t>
          </a:r>
        </a:p>
      </dsp:txBody>
      <dsp:txXfrm>
        <a:off x="4030596" y="4188492"/>
        <a:ext cx="1692406" cy="119671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FCA9C-FF92-4024-BDEC-A6D3B663DC09}" type="datetimeFigureOut">
              <a:rPr lang="en-US"/>
              <a:t>4/29/2016</a:t>
            </a:fld>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46DCAE-1661-43FF-8A44-43DAFDC1FD90}" type="slidenum">
              <a:rPr/>
              <a:t>‹#›</a:t>
            </a:fld>
            <a:endParaRPr/>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877-E7B1-4681-847E-D0918612832B}" type="datetimeFigureOut">
              <a:rPr lang="en-US"/>
              <a:t>4/29/2016</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C971FF-EF28-4195-A575-329446EFAA55}" type="slidenum">
              <a:rPr/>
              <a:t>‹#›</a:t>
            </a:fld>
            <a:endParaRPr/>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To</a:t>
            </a:r>
            <a:r>
              <a:rPr lang="en-MY" baseline="0" dirty="0"/>
              <a:t> benefit most from a retreat, we all need to slow down and listen to the Holy Spirit. You are not here to listen to a man or to evaluate my teaching. Be the Bereans:</a:t>
            </a:r>
          </a:p>
          <a:p>
            <a:endParaRPr lang="en-MY" baseline="0" dirty="0"/>
          </a:p>
          <a:p>
            <a:r>
              <a:rPr lang="en-MY" dirty="0"/>
              <a:t>Acts 17:11 – Those who think they already</a:t>
            </a:r>
            <a:r>
              <a:rPr lang="en-MY" baseline="0" dirty="0"/>
              <a:t> know are closed-minded and stop learning. Open-minded people, on the other hand, know that they don’t know are eager to learn. No matter how much they think they know, they keep their minds open to learn more (assimilate) or unlearn and relearn (accommodate). This is because they want to learn more. </a:t>
            </a:r>
          </a:p>
          <a:p>
            <a:endParaRPr lang="en-MY" baseline="0" dirty="0"/>
          </a:p>
          <a:p>
            <a:r>
              <a:rPr lang="en-MY" baseline="0" dirty="0"/>
              <a:t>They practice active listening:</a:t>
            </a:r>
          </a:p>
          <a:p>
            <a:pPr marL="228600" indent="-228600">
              <a:buFont typeface="+mj-lt"/>
              <a:buAutoNum type="arabicPeriod"/>
            </a:pPr>
            <a:r>
              <a:rPr lang="en-MY" baseline="0" dirty="0"/>
              <a:t>Listened attentively to understand what is shared.</a:t>
            </a:r>
          </a:p>
          <a:p>
            <a:pPr marL="228600" indent="-228600">
              <a:buFont typeface="+mj-lt"/>
              <a:buAutoNum type="arabicPeriod"/>
            </a:pPr>
            <a:r>
              <a:rPr lang="en-MY" baseline="0" dirty="0"/>
              <a:t>Construct new knowledge by comparing it with Scriptures. New schemes are formed that form the basis for actions. </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a:t>
            </a:fld>
            <a:endParaRPr lang="en-MY"/>
          </a:p>
        </p:txBody>
      </p:sp>
    </p:spTree>
    <p:extLst>
      <p:ext uri="{BB962C8B-B14F-4D97-AF65-F5344CB8AC3E}">
        <p14:creationId xmlns:p14="http://schemas.microsoft.com/office/powerpoint/2010/main" val="157747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dirty="0"/>
              <a:t>Worldview is what is real to us. Your</a:t>
            </a:r>
            <a:r>
              <a:rPr lang="en-MY" baseline="0" dirty="0"/>
              <a:t> perception of reality is reality to you. Your worldview is the set of tinted glasses through which you perceive reality. You try and make sense of this life of ours in this world by answering the big questions of life that we referred to earlier. </a:t>
            </a:r>
          </a:p>
          <a:p>
            <a:pPr marL="0" marR="0" indent="0" algn="l" defTabSz="914400" rtl="0" eaLnBrk="1" fontAlgn="auto" latinLnBrk="0" hangingPunct="1">
              <a:lnSpc>
                <a:spcPct val="100000"/>
              </a:lnSpc>
              <a:spcBef>
                <a:spcPts val="0"/>
              </a:spcBef>
              <a:spcAft>
                <a:spcPts val="0"/>
              </a:spcAft>
              <a:buClrTx/>
              <a:buSzTx/>
              <a:buFontTx/>
              <a:buNone/>
              <a:tabLst/>
              <a:defRPr/>
            </a:pP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dirty="0"/>
              <a:t>Worldview is the basic deciding</a:t>
            </a:r>
            <a:r>
              <a:rPr lang="en-MY" baseline="0" dirty="0"/>
              <a:t> factor in life. What is real to us it what we will pursue. If money is real to us, we will work for money as a priority in life. If family/ministry/</a:t>
            </a:r>
            <a:r>
              <a:rPr lang="en-MY" baseline="0" dirty="0" err="1"/>
              <a:t>etc</a:t>
            </a:r>
            <a:r>
              <a:rPr lang="en-MY" baseline="0" dirty="0"/>
              <a:t> is real to us, that is what we will put first. </a:t>
            </a:r>
          </a:p>
          <a:p>
            <a:pPr marL="0" marR="0" indent="0" algn="l" defTabSz="914400" rtl="0" eaLnBrk="1" fontAlgn="auto" latinLnBrk="0" hangingPunct="1">
              <a:lnSpc>
                <a:spcPct val="100000"/>
              </a:lnSpc>
              <a:spcBef>
                <a:spcPts val="0"/>
              </a:spcBef>
              <a:spcAft>
                <a:spcPts val="0"/>
              </a:spcAft>
              <a:buClrTx/>
              <a:buSzTx/>
              <a:buFontTx/>
              <a:buNone/>
              <a:tabLst/>
              <a:defRPr/>
            </a:pPr>
            <a:endParaRPr lang="en-MY" dirty="0"/>
          </a:p>
          <a:p>
            <a:r>
              <a:rPr lang="en-MY" baseline="0" dirty="0"/>
              <a:t>You get your worldview from family, friends, society, church, school and all social influences around you. Worldview is formed early in life and is difficult to change. I wish changing it were as easy as downloading a new app for the smart phone, but instead we need a whole new operating system with a new software. </a:t>
            </a:r>
          </a:p>
        </p:txBody>
      </p:sp>
      <p:sp>
        <p:nvSpPr>
          <p:cNvPr id="4" name="Slide Number Placeholder 3"/>
          <p:cNvSpPr>
            <a:spLocks noGrp="1"/>
          </p:cNvSpPr>
          <p:nvPr>
            <p:ph type="sldNum" sz="quarter" idx="10"/>
          </p:nvPr>
        </p:nvSpPr>
        <p:spPr/>
        <p:txBody>
          <a:bodyPr/>
          <a:lstStyle/>
          <a:p>
            <a:fld id="{69C971FF-EF28-4195-A575-329446EFAA55}" type="slidenum">
              <a:rPr lang="en-MY" smtClean="0"/>
              <a:t>13</a:t>
            </a:fld>
            <a:endParaRPr lang="en-MY"/>
          </a:p>
        </p:txBody>
      </p:sp>
    </p:spTree>
    <p:extLst>
      <p:ext uri="{BB962C8B-B14F-4D97-AF65-F5344CB8AC3E}">
        <p14:creationId xmlns:p14="http://schemas.microsoft.com/office/powerpoint/2010/main" val="1513452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Behaviour – how do I act? (If we start on the external or outward behaviour, change is only temporal and superficial.)</a:t>
            </a: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Values – what is good and best? (If we start here, there is a tendency to reduce to legalistic tendencies and live in bondage.)</a:t>
            </a:r>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Beliefs – what is true? (If we start here, then people tend to have head knowledge, pride and hollowness.)</a:t>
            </a:r>
          </a:p>
          <a:p>
            <a:r>
              <a:rPr lang="en-MY" baseline="0" dirty="0"/>
              <a:t>Worldview – what is real? (If we start here then the process is long, arduous, and difficult. True transformation will happen and people will tend to believe that, at the core,  we are real). </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15</a:t>
            </a:fld>
            <a:endParaRPr lang="en-MY"/>
          </a:p>
        </p:txBody>
      </p:sp>
    </p:spTree>
    <p:extLst>
      <p:ext uri="{BB962C8B-B14F-4D97-AF65-F5344CB8AC3E}">
        <p14:creationId xmlns:p14="http://schemas.microsoft.com/office/powerpoint/2010/main" val="1145404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16</a:t>
            </a:fld>
            <a:endParaRPr lang="en-MY"/>
          </a:p>
        </p:txBody>
      </p:sp>
    </p:spTree>
    <p:extLst>
      <p:ext uri="{BB962C8B-B14F-4D97-AF65-F5344CB8AC3E}">
        <p14:creationId xmlns:p14="http://schemas.microsoft.com/office/powerpoint/2010/main" val="2004624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Biblical</a:t>
            </a:r>
            <a:r>
              <a:rPr lang="en-MY" baseline="0" dirty="0"/>
              <a:t> world view connects the dots into a solid and pragmatic framework so that our faith is firmly rooted in ultimate reality (God) (Colossians 2:7), much like many small fibrous roots holding to the ground and connected together at the stem so that the plant has a solid hold to the ground. </a:t>
            </a:r>
          </a:p>
          <a:p>
            <a:endParaRPr lang="en-MY" baseline="0" dirty="0"/>
          </a:p>
          <a:p>
            <a:r>
              <a:rPr lang="en-MY" baseline="0" dirty="0"/>
              <a:t>It established biblical answers to life’s big questions:</a:t>
            </a:r>
          </a:p>
          <a:p>
            <a:pPr marL="171450" indent="-171450">
              <a:buFont typeface="Arial" panose="020B0604020202020204" pitchFamily="34" charset="0"/>
              <a:buChar char="•"/>
            </a:pPr>
            <a:r>
              <a:rPr lang="en-MY" baseline="0" dirty="0"/>
              <a:t>Who am I?</a:t>
            </a:r>
          </a:p>
          <a:p>
            <a:pPr marL="171450" indent="-171450">
              <a:buFont typeface="Arial" panose="020B0604020202020204" pitchFamily="34" charset="0"/>
              <a:buChar char="•"/>
            </a:pPr>
            <a:r>
              <a:rPr lang="en-MY" baseline="0" dirty="0"/>
              <a:t>Why am I here on earth?</a:t>
            </a:r>
          </a:p>
          <a:p>
            <a:pPr marL="171450" indent="-171450">
              <a:buFont typeface="Arial" panose="020B0604020202020204" pitchFamily="34" charset="0"/>
              <a:buChar char="•"/>
            </a:pPr>
            <a:r>
              <a:rPr lang="en-MY" baseline="0" dirty="0"/>
              <a:t>What am I supposed to do?</a:t>
            </a:r>
          </a:p>
          <a:p>
            <a:pPr marL="171450" indent="-171450">
              <a:buFont typeface="Arial" panose="020B0604020202020204" pitchFamily="34" charset="0"/>
              <a:buChar char="•"/>
            </a:pPr>
            <a:r>
              <a:rPr lang="en-MY" baseline="0" dirty="0"/>
              <a:t>How am I supposed to fulfil my life’s calling and mission?</a:t>
            </a:r>
          </a:p>
        </p:txBody>
      </p:sp>
      <p:sp>
        <p:nvSpPr>
          <p:cNvPr id="4" name="Slide Number Placeholder 3"/>
          <p:cNvSpPr>
            <a:spLocks noGrp="1"/>
          </p:cNvSpPr>
          <p:nvPr>
            <p:ph type="sldNum" sz="quarter" idx="10"/>
          </p:nvPr>
        </p:nvSpPr>
        <p:spPr/>
        <p:txBody>
          <a:bodyPr/>
          <a:lstStyle/>
          <a:p>
            <a:fld id="{69C971FF-EF28-4195-A575-329446EFAA55}" type="slidenum">
              <a:rPr lang="en-MY" smtClean="0"/>
              <a:t>17</a:t>
            </a:fld>
            <a:endParaRPr lang="en-MY"/>
          </a:p>
        </p:txBody>
      </p:sp>
    </p:spTree>
    <p:extLst>
      <p:ext uri="{BB962C8B-B14F-4D97-AF65-F5344CB8AC3E}">
        <p14:creationId xmlns:p14="http://schemas.microsoft.com/office/powerpoint/2010/main" val="850957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b="1" baseline="0" dirty="0"/>
              <a:t>We are always meaning makers</a:t>
            </a:r>
            <a:r>
              <a:rPr lang="en-MY" baseline="0"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Our experience with reality forms the basis for our interpretation of life and facts to give meaning and purpose. We are constantly thinking and interpreting to form that interpretive grid that we carry around with us to make sense of life. This grid is our worldview. Even school going children constantly ask this, “Why are we studying this? What is the meaning to me? Is this real? Is it important to my life?”</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1" baseline="0" dirty="0"/>
              <a:t>We are always engaged in self-talk</a:t>
            </a:r>
            <a:r>
              <a:rPr lang="en-MY" baseline="0" dirty="0"/>
              <a:t>. No one is more influential in your life than you are, because no one talks to you more than you do. We are in a constant conversation with ourselves about God, others, ourselves, meaning and purpose, identity and such. </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Thus the formation of a biblical worldview is very important and a high priority in discipleship. </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Worldview influences our beliefs, our beliefs determines our values and our values form the belief system from which we act and react.  </a:t>
            </a:r>
          </a:p>
          <a:p>
            <a:pPr marL="0" marR="0" indent="0" algn="l" defTabSz="914400" rtl="0" eaLnBrk="1" fontAlgn="auto" latinLnBrk="0" hangingPunct="1">
              <a:lnSpc>
                <a:spcPct val="100000"/>
              </a:lnSpc>
              <a:spcBef>
                <a:spcPts val="0"/>
              </a:spcBef>
              <a:spcAft>
                <a:spcPts val="0"/>
              </a:spcAft>
              <a:buClrTx/>
              <a:buSzTx/>
              <a:buFontTx/>
              <a:buNone/>
              <a:tabLst/>
              <a:defRPr/>
            </a:pPr>
            <a:endParaRPr lang="en-MY"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Behaviour – how do I act? (If we start on the external or outward behaviour, change is only temporal and superficial.)</a:t>
            </a:r>
            <a:endParaRPr lang="en-MY" dirty="0"/>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Values – what is good and best? (If we start here, there is a tendency to reduce to legalistic tendencies and live in bondage.)</a:t>
            </a:r>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Beliefs – what is true? (If we start here, then people tend to have head knowledge, pride and hollowness.)</a:t>
            </a:r>
          </a:p>
          <a:p>
            <a:r>
              <a:rPr lang="en-MY" baseline="0" dirty="0"/>
              <a:t>Worldview – what is real? (If we start here then the process is long, arduous, and difficult. True transformation will happen and people will tend to believe that, at the core,  we are real). </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18</a:t>
            </a:fld>
            <a:endParaRPr lang="en-MY"/>
          </a:p>
        </p:txBody>
      </p:sp>
    </p:spTree>
    <p:extLst>
      <p:ext uri="{BB962C8B-B14F-4D97-AF65-F5344CB8AC3E}">
        <p14:creationId xmlns:p14="http://schemas.microsoft.com/office/powerpoint/2010/main" val="1063317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 answer to this biblical</a:t>
            </a:r>
            <a:r>
              <a:rPr lang="en-MY" baseline="0" dirty="0"/>
              <a:t> worldview must have God at the </a:t>
            </a:r>
            <a:r>
              <a:rPr lang="en-MY" baseline="0" dirty="0" err="1"/>
              <a:t>center</a:t>
            </a:r>
            <a:r>
              <a:rPr lang="en-MY" baseline="0" dirty="0"/>
              <a:t> of our lives, as our Lord and Master. </a:t>
            </a:r>
            <a:endParaRPr lang="en-MY" dirty="0"/>
          </a:p>
          <a:p>
            <a:endParaRPr lang="en-MY" dirty="0"/>
          </a:p>
          <a:p>
            <a:r>
              <a:rPr lang="en-MY" dirty="0"/>
              <a:t>Only</a:t>
            </a:r>
            <a:r>
              <a:rPr lang="en-MY" baseline="0" dirty="0"/>
              <a:t> from this basis do we then answer the other questions of why we are here in this world (Missions) and all the practical applications that come with it. What am I supposed to do?</a:t>
            </a:r>
          </a:p>
          <a:p>
            <a:endParaRPr lang="en-MY" baseline="0" dirty="0"/>
          </a:p>
          <a:p>
            <a:r>
              <a:rPr lang="en-MY" baseline="0" dirty="0"/>
              <a:t>Then we come to the spice of life: our Mates.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21</a:t>
            </a:fld>
            <a:endParaRPr lang="en-MY"/>
          </a:p>
        </p:txBody>
      </p:sp>
    </p:spTree>
    <p:extLst>
      <p:ext uri="{BB962C8B-B14F-4D97-AF65-F5344CB8AC3E}">
        <p14:creationId xmlns:p14="http://schemas.microsoft.com/office/powerpoint/2010/main" val="2392453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People do not learn from just one exposure. They need several exposures to get it and internalise it. </a:t>
            </a:r>
          </a:p>
          <a:p>
            <a:r>
              <a:rPr lang="en-MY" dirty="0"/>
              <a:t>How do you</a:t>
            </a:r>
            <a:r>
              <a:rPr lang="en-MY" baseline="0" dirty="0"/>
              <a:t> work out these three big questions of life?</a:t>
            </a:r>
          </a:p>
          <a:p>
            <a:endParaRPr lang="en-MY" baseline="0" dirty="0"/>
          </a:p>
          <a:p>
            <a:r>
              <a:rPr lang="en-MY" baseline="0" dirty="0"/>
              <a:t>An ever-deepening spiral curriculum (Robert Gagne). Like the rings in the bark of the trees that represents the years of learning and growing.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22</a:t>
            </a:fld>
            <a:endParaRPr lang="en-MY"/>
          </a:p>
        </p:txBody>
      </p:sp>
    </p:spTree>
    <p:extLst>
      <p:ext uri="{BB962C8B-B14F-4D97-AF65-F5344CB8AC3E}">
        <p14:creationId xmlns:p14="http://schemas.microsoft.com/office/powerpoint/2010/main" val="3582062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25</a:t>
            </a:fld>
            <a:endParaRPr lang="en-MY"/>
          </a:p>
        </p:txBody>
      </p:sp>
    </p:spTree>
    <p:extLst>
      <p:ext uri="{BB962C8B-B14F-4D97-AF65-F5344CB8AC3E}">
        <p14:creationId xmlns:p14="http://schemas.microsoft.com/office/powerpoint/2010/main" val="1031723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Sometimes we have this idealistic view about the Christian discipleship. We come down so hard on doubts that we have in life</a:t>
            </a:r>
            <a:r>
              <a:rPr lang="en-MY" baseline="0" dirty="0"/>
              <a:t> and think that doubts is a killer to faith. Actually, if we look at it correctly and positively, doubts can be launching pads to growth in faith.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26</a:t>
            </a:fld>
            <a:endParaRPr lang="en-MY"/>
          </a:p>
        </p:txBody>
      </p:sp>
    </p:spTree>
    <p:extLst>
      <p:ext uri="{BB962C8B-B14F-4D97-AF65-F5344CB8AC3E}">
        <p14:creationId xmlns:p14="http://schemas.microsoft.com/office/powerpoint/2010/main" val="2721584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Start with this question:</a:t>
            </a:r>
          </a:p>
          <a:p>
            <a:r>
              <a:rPr lang="en-US" sz="1200" kern="1200" dirty="0">
                <a:solidFill>
                  <a:schemeClr val="tx1">
                    <a:lumMod val="50000"/>
                  </a:schemeClr>
                </a:solidFill>
                <a:effectLst/>
                <a:latin typeface="+mn-lt"/>
                <a:ea typeface="+mn-ea"/>
                <a:cs typeface="+mn-cs"/>
              </a:rPr>
              <a:t>How does a person become a Christian?</a:t>
            </a:r>
          </a:p>
          <a:p>
            <a:r>
              <a:rPr lang="en-US" sz="1200" kern="1200" dirty="0">
                <a:solidFill>
                  <a:schemeClr val="tx1">
                    <a:lumMod val="50000"/>
                  </a:schemeClr>
                </a:solidFill>
                <a:effectLst/>
                <a:latin typeface="+mn-lt"/>
                <a:ea typeface="+mn-ea"/>
                <a:cs typeface="+mn-cs"/>
              </a:rPr>
              <a:t>Is prayer (sinner’s prayer) required for salvation? Where in the Bible does it teach us that we must pray the sinner’s prayer for salvation?</a:t>
            </a:r>
          </a:p>
          <a:p>
            <a:r>
              <a:rPr lang="en-US" sz="1200" kern="1200" dirty="0">
                <a:solidFill>
                  <a:schemeClr val="tx1">
                    <a:lumMod val="50000"/>
                  </a:schemeClr>
                </a:solidFill>
                <a:effectLst/>
                <a:latin typeface="+mn-lt"/>
                <a:ea typeface="+mn-ea"/>
                <a:cs typeface="+mn-cs"/>
              </a:rPr>
              <a:t>Is there an</a:t>
            </a:r>
            <a:r>
              <a:rPr lang="en-US" sz="1200" kern="1200" baseline="0" dirty="0">
                <a:solidFill>
                  <a:schemeClr val="tx1">
                    <a:lumMod val="50000"/>
                  </a:schemeClr>
                </a:solidFill>
                <a:effectLst/>
                <a:latin typeface="+mn-lt"/>
                <a:ea typeface="+mn-ea"/>
                <a:cs typeface="+mn-cs"/>
              </a:rPr>
              <a:t> example of the sinners prayer?</a:t>
            </a:r>
            <a:endParaRPr lang="en-US" sz="1200" kern="1200" dirty="0">
              <a:solidFill>
                <a:schemeClr val="tx1">
                  <a:lumMod val="50000"/>
                </a:schemeClr>
              </a:solidFill>
              <a:effectLst/>
              <a:latin typeface="+mn-lt"/>
              <a:ea typeface="+mn-ea"/>
              <a:cs typeface="+mn-cs"/>
            </a:endParaRPr>
          </a:p>
          <a:p>
            <a:r>
              <a:rPr lang="en-MY" baseline="0" dirty="0"/>
              <a:t>What is the purpose of baptism?</a:t>
            </a:r>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Is baptism necessary for salvation? Why or why not?</a:t>
            </a:r>
          </a:p>
          <a:p>
            <a:pPr marL="0" marR="0" indent="0" algn="l" defTabSz="914400" rtl="0" eaLnBrk="1" fontAlgn="auto" latinLnBrk="0" hangingPunct="1">
              <a:lnSpc>
                <a:spcPct val="100000"/>
              </a:lnSpc>
              <a:spcBef>
                <a:spcPts val="0"/>
              </a:spcBef>
              <a:spcAft>
                <a:spcPts val="0"/>
              </a:spcAft>
              <a:buClrTx/>
              <a:buSzTx/>
              <a:buFontTx/>
              <a:buNone/>
              <a:tabLst/>
              <a:defRPr/>
            </a:pPr>
            <a:r>
              <a:rPr lang="en-MY" dirty="0"/>
              <a:t>Why do you think Jesus</a:t>
            </a:r>
            <a:r>
              <a:rPr lang="en-MY" baseline="0" dirty="0"/>
              <a:t> commanded believers to be baptised in the Great Commission (Matthew 28:18-20)?</a:t>
            </a:r>
          </a:p>
          <a:p>
            <a:pPr marL="0" marR="0" indent="0" algn="l" defTabSz="914400" rtl="0" eaLnBrk="1" fontAlgn="auto" latinLnBrk="0" hangingPunct="1">
              <a:lnSpc>
                <a:spcPct val="100000"/>
              </a:lnSpc>
              <a:spcBef>
                <a:spcPts val="0"/>
              </a:spcBef>
              <a:spcAft>
                <a:spcPts val="0"/>
              </a:spcAft>
              <a:buClrTx/>
              <a:buSzTx/>
              <a:buFontTx/>
              <a:buNone/>
              <a:tabLst/>
              <a:defRPr/>
            </a:pPr>
            <a:r>
              <a:rPr lang="en-MY" baseline="0" dirty="0"/>
              <a:t>At your death, if God were to ask you why you should be admitted into heaven, what will you say?</a:t>
            </a:r>
          </a:p>
          <a:p>
            <a:endParaRPr lang="en-US"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first step of making disciples is evangelism. Baptism is that </a:t>
            </a:r>
            <a:r>
              <a:rPr lang="en-US" sz="1200" b="1" kern="1200" dirty="0">
                <a:solidFill>
                  <a:schemeClr val="tx1">
                    <a:lumMod val="50000"/>
                  </a:schemeClr>
                </a:solidFill>
                <a:effectLst/>
                <a:latin typeface="+mn-lt"/>
                <a:ea typeface="+mn-ea"/>
                <a:cs typeface="+mn-cs"/>
              </a:rPr>
              <a:t>initiation </a:t>
            </a:r>
            <a:r>
              <a:rPr lang="en-US" sz="1200" kern="1200" dirty="0">
                <a:solidFill>
                  <a:schemeClr val="tx1">
                    <a:lumMod val="50000"/>
                  </a:schemeClr>
                </a:solidFill>
                <a:effectLst/>
                <a:latin typeface="+mn-lt"/>
                <a:ea typeface="+mn-ea"/>
                <a:cs typeface="+mn-cs"/>
              </a:rPr>
              <a:t>into this relationship with the Triune God. It is the public act of being joined visibly to Christ in death and resurrection (</a:t>
            </a:r>
            <a:r>
              <a:rPr lang="en-US" sz="1200" b="1" i="1" kern="1200" dirty="0">
                <a:solidFill>
                  <a:schemeClr val="tx1">
                    <a:lumMod val="50000"/>
                  </a:schemeClr>
                </a:solidFill>
                <a:effectLst/>
                <a:latin typeface="+mn-lt"/>
                <a:ea typeface="+mn-ea"/>
                <a:cs typeface="+mn-cs"/>
              </a:rPr>
              <a:t>Romans 6:1-11</a:t>
            </a:r>
            <a:r>
              <a:rPr lang="en-US" sz="1200" kern="1200" dirty="0">
                <a:solidFill>
                  <a:schemeClr val="tx1">
                    <a:lumMod val="50000"/>
                  </a:schemeClr>
                </a:solidFill>
                <a:effectLst/>
                <a:latin typeface="+mn-lt"/>
                <a:ea typeface="+mn-ea"/>
                <a:cs typeface="+mn-cs"/>
              </a:rPr>
              <a:t>) and into his church – not walking down an aisle or praying the sinner’s prayer. </a:t>
            </a:r>
          </a:p>
          <a:p>
            <a:endParaRPr lang="en-US"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This is what we see consistently in the book of Acts </a:t>
            </a:r>
            <a:r>
              <a:rPr lang="en-US" sz="1200" b="1" kern="1200" dirty="0">
                <a:solidFill>
                  <a:schemeClr val="tx1">
                    <a:lumMod val="50000"/>
                  </a:schemeClr>
                </a:solidFill>
                <a:effectLst/>
                <a:latin typeface="+mn-lt"/>
                <a:ea typeface="+mn-ea"/>
                <a:cs typeface="+mn-cs"/>
              </a:rPr>
              <a:t>(</a:t>
            </a:r>
            <a:r>
              <a:rPr lang="en-MY" sz="1200" b="1" i="1" kern="1200" dirty="0">
                <a:solidFill>
                  <a:schemeClr val="tx1">
                    <a:lumMod val="50000"/>
                  </a:schemeClr>
                </a:solidFill>
                <a:effectLst/>
                <a:latin typeface="+mn-lt"/>
                <a:ea typeface="+mn-ea"/>
                <a:cs typeface="+mn-cs"/>
              </a:rPr>
              <a:t>2:41; 8:12-13,16,36; 9:18; 10:47-48; 16:15,33; 18:8; 19:3-5; 22:16</a:t>
            </a:r>
            <a:r>
              <a:rPr lang="en-MY" sz="1200" b="1" kern="1200" dirty="0">
                <a:solidFill>
                  <a:schemeClr val="tx1">
                    <a:lumMod val="50000"/>
                  </a:schemeClr>
                </a:solidFill>
                <a:effectLst/>
                <a:latin typeface="+mn-lt"/>
                <a:ea typeface="+mn-ea"/>
                <a:cs typeface="+mn-cs"/>
              </a:rPr>
              <a:t>). </a:t>
            </a:r>
            <a:r>
              <a:rPr lang="en-MY" sz="1200" kern="1200" dirty="0">
                <a:solidFill>
                  <a:schemeClr val="tx1">
                    <a:lumMod val="50000"/>
                  </a:schemeClr>
                </a:solidFill>
                <a:effectLst/>
                <a:latin typeface="+mn-lt"/>
                <a:ea typeface="+mn-ea"/>
                <a:cs typeface="+mn-cs"/>
              </a:rPr>
              <a:t>The supernatural and spiritual reality happens when heaven and earth connects in the person’s heart at the point of baptism. All that Jesus has and is becomes his inheritance to live out. The eternal significance of baptism is often missed when</a:t>
            </a:r>
            <a:r>
              <a:rPr lang="en-MY" sz="1200" kern="1200" baseline="0" dirty="0">
                <a:solidFill>
                  <a:schemeClr val="tx1">
                    <a:lumMod val="50000"/>
                  </a:schemeClr>
                </a:solidFill>
                <a:effectLst/>
                <a:latin typeface="+mn-lt"/>
                <a:ea typeface="+mn-ea"/>
                <a:cs typeface="+mn-cs"/>
              </a:rPr>
              <a:t> we tend to adopt a homocentric (man-</a:t>
            </a:r>
            <a:r>
              <a:rPr lang="en-MY" sz="1200" kern="1200" baseline="0" dirty="0" err="1">
                <a:solidFill>
                  <a:schemeClr val="tx1">
                    <a:lumMod val="50000"/>
                  </a:schemeClr>
                </a:solidFill>
                <a:effectLst/>
                <a:latin typeface="+mn-lt"/>
                <a:ea typeface="+mn-ea"/>
                <a:cs typeface="+mn-cs"/>
              </a:rPr>
              <a:t>centered</a:t>
            </a:r>
            <a:r>
              <a:rPr lang="en-MY" sz="1200" kern="1200" baseline="0" dirty="0">
                <a:solidFill>
                  <a:schemeClr val="tx1">
                    <a:lumMod val="50000"/>
                  </a:schemeClr>
                </a:solidFill>
                <a:effectLst/>
                <a:latin typeface="+mn-lt"/>
                <a:ea typeface="+mn-ea"/>
                <a:cs typeface="+mn-cs"/>
              </a:rPr>
              <a:t>) point of view. We see it merely as man making a decision to obey the command to go through the waters of baptism, and baptism is reduced to a mere symbolic act. Romans 6:4; Gal. 3:27 and Col. 2:10-12 is the theocentric (God-</a:t>
            </a:r>
            <a:r>
              <a:rPr lang="en-MY" sz="1200" kern="1200" baseline="0" dirty="0" err="1">
                <a:solidFill>
                  <a:schemeClr val="tx1">
                    <a:lumMod val="50000"/>
                  </a:schemeClr>
                </a:solidFill>
                <a:effectLst/>
                <a:latin typeface="+mn-lt"/>
                <a:ea typeface="+mn-ea"/>
                <a:cs typeface="+mn-cs"/>
              </a:rPr>
              <a:t>centered</a:t>
            </a:r>
            <a:r>
              <a:rPr lang="en-MY" sz="1200" kern="1200" baseline="0" dirty="0">
                <a:solidFill>
                  <a:schemeClr val="tx1">
                    <a:lumMod val="50000"/>
                  </a:schemeClr>
                </a:solidFill>
                <a:effectLst/>
                <a:latin typeface="+mn-lt"/>
                <a:ea typeface="+mn-ea"/>
                <a:cs typeface="+mn-cs"/>
              </a:rPr>
              <a:t>) point of view. God does the miraculous in baptism effecting our union with Christ. The word “united” is “</a:t>
            </a:r>
            <a:r>
              <a:rPr lang="en-MY" sz="1200" b="1" i="1" kern="1200" baseline="0" dirty="0" err="1">
                <a:solidFill>
                  <a:schemeClr val="tx1">
                    <a:lumMod val="50000"/>
                  </a:schemeClr>
                </a:solidFill>
                <a:effectLst/>
                <a:latin typeface="+mn-lt"/>
                <a:ea typeface="+mn-ea"/>
                <a:cs typeface="+mn-cs"/>
              </a:rPr>
              <a:t>symphytoi</a:t>
            </a:r>
            <a:r>
              <a:rPr lang="en-MY" sz="1200" i="0" kern="1200" baseline="0" dirty="0">
                <a:solidFill>
                  <a:schemeClr val="tx1">
                    <a:lumMod val="50000"/>
                  </a:schemeClr>
                </a:solidFill>
                <a:effectLst/>
                <a:latin typeface="+mn-lt"/>
                <a:ea typeface="+mn-ea"/>
                <a:cs typeface="+mn-cs"/>
              </a:rPr>
              <a:t>” which means grown or </a:t>
            </a:r>
            <a:r>
              <a:rPr lang="en-MY" sz="1200" b="1" i="0" kern="1200" baseline="0" dirty="0">
                <a:solidFill>
                  <a:schemeClr val="tx1">
                    <a:lumMod val="50000"/>
                  </a:schemeClr>
                </a:solidFill>
                <a:effectLst/>
                <a:latin typeface="+mn-lt"/>
                <a:ea typeface="+mn-ea"/>
                <a:cs typeface="+mn-cs"/>
              </a:rPr>
              <a:t>grafted</a:t>
            </a:r>
            <a:r>
              <a:rPr lang="en-MY" sz="1200" i="0" kern="1200" baseline="0" dirty="0">
                <a:solidFill>
                  <a:schemeClr val="tx1">
                    <a:lumMod val="50000"/>
                  </a:schemeClr>
                </a:solidFill>
                <a:effectLst/>
                <a:latin typeface="+mn-lt"/>
                <a:ea typeface="+mn-ea"/>
                <a:cs typeface="+mn-cs"/>
              </a:rPr>
              <a:t> together. Christ is the vine and we are the branches grafted into Him (</a:t>
            </a:r>
            <a:r>
              <a:rPr lang="en-MY" sz="1200" b="1" i="1" kern="1200" baseline="0" dirty="0">
                <a:solidFill>
                  <a:schemeClr val="tx1">
                    <a:lumMod val="50000"/>
                  </a:schemeClr>
                </a:solidFill>
                <a:effectLst/>
                <a:latin typeface="+mn-lt"/>
                <a:ea typeface="+mn-ea"/>
                <a:cs typeface="+mn-cs"/>
              </a:rPr>
              <a:t>John 15:1-8</a:t>
            </a:r>
            <a:r>
              <a:rPr lang="en-MY" sz="1200" i="0" kern="1200" baseline="0" dirty="0">
                <a:solidFill>
                  <a:schemeClr val="tx1">
                    <a:lumMod val="50000"/>
                  </a:schemeClr>
                </a:solidFill>
                <a:effectLst/>
                <a:latin typeface="+mn-lt"/>
                <a:ea typeface="+mn-ea"/>
                <a:cs typeface="+mn-cs"/>
              </a:rPr>
              <a:t>). Before union with Christ could happen, the divine act of “spiritual circumcision” (Col. 3:11) happens, whereby our sinful nature is cut off. As circumcision is the sign of the Old Covenant (Genesis 17:9-14 – first mention), so baptism is the sign / mark of the New Covenant – an apt ordinance. Then, as we are united with Christ, we literally died spiritually with Christ and literally rose spiritually with Christ. Thus, baptism is not merely a symbolic act, but a spiritual and real act. </a:t>
            </a:r>
          </a:p>
          <a:p>
            <a:endParaRPr lang="en-MY" sz="1200" i="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lumMod val="50000"/>
                  </a:schemeClr>
                </a:solidFill>
                <a:effectLst/>
                <a:latin typeface="+mn-lt"/>
                <a:ea typeface="+mn-ea"/>
                <a:cs typeface="+mn-cs"/>
              </a:rPr>
              <a:t>It is the first</a:t>
            </a:r>
            <a:r>
              <a:rPr lang="en-US" sz="1200" kern="1200" baseline="0" dirty="0">
                <a:solidFill>
                  <a:schemeClr val="tx1">
                    <a:lumMod val="50000"/>
                  </a:schemeClr>
                </a:solidFill>
                <a:effectLst/>
                <a:latin typeface="+mn-lt"/>
                <a:ea typeface="+mn-ea"/>
                <a:cs typeface="+mn-cs"/>
              </a:rPr>
              <a:t> part of the Jewish marriage whereby a couple is betrothed to each other (legally married) but awaits to be wedded at the consummation of the marriage. Meanwhile the man goes back and prepares a place for his bride and works to establish himself as the provider and protector of his wife and eventual family. The bride is at the same time mentored by the older ladies how to be a good wife and mother, managing the home.</a:t>
            </a:r>
            <a:r>
              <a:rPr lang="en-US" sz="1200" kern="1200" dirty="0">
                <a:solidFill>
                  <a:schemeClr val="tx1">
                    <a:lumMod val="50000"/>
                  </a:schemeClr>
                </a:solidFill>
                <a:effectLst/>
                <a:latin typeface="+mn-lt"/>
                <a:ea typeface="+mn-ea"/>
                <a:cs typeface="+mn-cs"/>
              </a:rPr>
              <a:t> The implication is that at</a:t>
            </a:r>
            <a:r>
              <a:rPr lang="en-US" sz="1200" kern="1200" baseline="0" dirty="0">
                <a:solidFill>
                  <a:schemeClr val="tx1">
                    <a:lumMod val="50000"/>
                  </a:schemeClr>
                </a:solidFill>
                <a:effectLst/>
                <a:latin typeface="+mn-lt"/>
                <a:ea typeface="+mn-ea"/>
                <a:cs typeface="+mn-cs"/>
              </a:rPr>
              <a:t> baptism we are married to Christ, our bridegroom into a </a:t>
            </a:r>
            <a:r>
              <a:rPr lang="en-US" sz="1200" b="1" kern="1200" baseline="0" dirty="0">
                <a:solidFill>
                  <a:schemeClr val="tx1">
                    <a:lumMod val="50000"/>
                  </a:schemeClr>
                </a:solidFill>
                <a:effectLst/>
                <a:latin typeface="+mn-lt"/>
                <a:ea typeface="+mn-ea"/>
                <a:cs typeface="+mn-cs"/>
              </a:rPr>
              <a:t>COVENANT RELATIONSHIP</a:t>
            </a:r>
            <a:r>
              <a:rPr lang="en-US" sz="1200" kern="1200" baseline="0" dirty="0">
                <a:solidFill>
                  <a:schemeClr val="tx1">
                    <a:lumMod val="50000"/>
                  </a:schemeClr>
                </a:solidFill>
                <a:effectLst/>
                <a:latin typeface="+mn-lt"/>
                <a:ea typeface="+mn-ea"/>
                <a:cs typeface="+mn-cs"/>
              </a:rPr>
              <a:t>. At baptism, everyone knows that we are joined as one to Jesus, our bridegroom in holy matrimony. It is a ceremony celebrated in the </a:t>
            </a:r>
            <a:r>
              <a:rPr lang="en-US" sz="1200" kern="1200" baseline="0" dirty="0" err="1">
                <a:solidFill>
                  <a:schemeClr val="tx1">
                    <a:lumMod val="50000"/>
                  </a:schemeClr>
                </a:solidFill>
                <a:effectLst/>
                <a:latin typeface="+mn-lt"/>
                <a:ea typeface="+mn-ea"/>
                <a:cs typeface="+mn-cs"/>
              </a:rPr>
              <a:t>heavenlies</a:t>
            </a:r>
            <a:r>
              <a:rPr lang="en-US" sz="1200" kern="1200" baseline="0" dirty="0">
                <a:solidFill>
                  <a:schemeClr val="tx1">
                    <a:lumMod val="50000"/>
                  </a:schemeClr>
                </a:solidFill>
                <a:effectLst/>
                <a:latin typeface="+mn-lt"/>
                <a:ea typeface="+mn-ea"/>
                <a:cs typeface="+mn-cs"/>
              </a:rPr>
              <a:t>. Now Jesus has gone to prepare a place for us in His Father’s home (</a:t>
            </a:r>
            <a:r>
              <a:rPr lang="en-US" sz="1200" b="1" i="1" kern="1200" baseline="0" dirty="0">
                <a:solidFill>
                  <a:schemeClr val="tx1">
                    <a:lumMod val="50000"/>
                  </a:schemeClr>
                </a:solidFill>
                <a:effectLst/>
                <a:latin typeface="+mn-lt"/>
                <a:ea typeface="+mn-ea"/>
                <a:cs typeface="+mn-cs"/>
              </a:rPr>
              <a:t>John 14:1-4</a:t>
            </a:r>
            <a:r>
              <a:rPr lang="en-US" sz="1200" kern="1200" baseline="0" dirty="0">
                <a:solidFill>
                  <a:schemeClr val="tx1">
                    <a:lumMod val="50000"/>
                  </a:schemeClr>
                </a:solidFill>
                <a:effectLst/>
                <a:latin typeface="+mn-lt"/>
                <a:ea typeface="+mn-ea"/>
                <a:cs typeface="+mn-cs"/>
              </a:rPr>
              <a:t>). We, the church as the bride of Christ, get ourselves ready through discipleship.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We await the return of our bridegroom at the Second coming of Christ and eagerly await the wedding feast of the Lamb (marriage supper of the Lamb) which is the second part of the Jewish wedding (</a:t>
            </a:r>
            <a:r>
              <a:rPr lang="en-US" sz="1200" b="1" i="1" kern="1200" baseline="0" dirty="0">
                <a:solidFill>
                  <a:schemeClr val="tx1">
                    <a:lumMod val="50000"/>
                  </a:schemeClr>
                </a:solidFill>
                <a:effectLst/>
                <a:latin typeface="+mn-lt"/>
                <a:ea typeface="+mn-ea"/>
                <a:cs typeface="+mn-cs"/>
              </a:rPr>
              <a:t>Revelations 19:7</a:t>
            </a:r>
            <a:r>
              <a:rPr lang="en-US" sz="1200" kern="1200" baseline="0" dirty="0">
                <a:solidFill>
                  <a:schemeClr val="tx1">
                    <a:lumMod val="50000"/>
                  </a:schemeClr>
                </a:solidFill>
                <a:effectLst/>
                <a:latin typeface="+mn-lt"/>
                <a:ea typeface="+mn-ea"/>
                <a:cs typeface="+mn-cs"/>
              </a:rPr>
              <a:t>). The bridegroom comes with his throng and takes the bride home to his Father’s house where he has built an extension (many rooms). This is the picture of the wise and foolish virgins who were awaiting the arrival of the bridegroom. Let us not miss the boat. </a:t>
            </a:r>
            <a:endParaRPr lang="en-US" sz="1200" kern="1200" dirty="0">
              <a:solidFill>
                <a:schemeClr val="tx1">
                  <a:lumMod val="50000"/>
                </a:schemeClr>
              </a:solidFill>
              <a:effectLst/>
              <a:latin typeface="+mn-lt"/>
              <a:ea typeface="+mn-ea"/>
              <a:cs typeface="+mn-cs"/>
            </a:endParaRPr>
          </a:p>
          <a:p>
            <a:endParaRPr lang="en-MY" sz="1200" i="0" kern="1200" baseline="0" dirty="0">
              <a:solidFill>
                <a:schemeClr val="tx1">
                  <a:lumMod val="50000"/>
                </a:schemeClr>
              </a:solidFill>
              <a:effectLst/>
              <a:latin typeface="+mn-lt"/>
              <a:ea typeface="+mn-ea"/>
              <a:cs typeface="+mn-cs"/>
            </a:endParaRPr>
          </a:p>
          <a:p>
            <a:r>
              <a:rPr lang="en-MY" sz="1200" i="0" kern="1200" baseline="0" dirty="0">
                <a:solidFill>
                  <a:schemeClr val="tx1">
                    <a:lumMod val="50000"/>
                  </a:schemeClr>
                </a:solidFill>
                <a:effectLst/>
                <a:latin typeface="+mn-lt"/>
                <a:ea typeface="+mn-ea"/>
                <a:cs typeface="+mn-cs"/>
              </a:rPr>
              <a:t>The application of baptism is that we must adopt a theocentric approach to Christian living and discipleship. Stop being so sin-conscious (Heb. 10:1-2 – an up-to-date approach to sin) but be God-conscious  or God-</a:t>
            </a:r>
            <a:r>
              <a:rPr lang="en-MY" sz="1200" i="0" kern="1200" baseline="0" dirty="0" err="1">
                <a:solidFill>
                  <a:schemeClr val="tx1">
                    <a:lumMod val="50000"/>
                  </a:schemeClr>
                </a:solidFill>
                <a:effectLst/>
                <a:latin typeface="+mn-lt"/>
                <a:ea typeface="+mn-ea"/>
                <a:cs typeface="+mn-cs"/>
              </a:rPr>
              <a:t>centered</a:t>
            </a:r>
            <a:r>
              <a:rPr lang="en-MY" sz="1200" i="0" kern="1200" baseline="0" dirty="0">
                <a:solidFill>
                  <a:schemeClr val="tx1">
                    <a:lumMod val="50000"/>
                  </a:schemeClr>
                </a:solidFill>
                <a:effectLst/>
                <a:latin typeface="+mn-lt"/>
                <a:ea typeface="+mn-ea"/>
                <a:cs typeface="+mn-cs"/>
              </a:rPr>
              <a:t> living (Heb. 10:10 - a once-and-for-all approach to sin). When you read the Bible, you focus on the qualities of God, His work in and through us, rather than dwell on the deficiencies we see in us. We walk according to the Spirit and set our minds on the things of the Spirit (Romans 8:1,5). This once-and-for-all approach to sin is the only way to develop an intimate relationship with God. </a:t>
            </a:r>
            <a:endParaRPr lang="en-MY" sz="1200" kern="1200" dirty="0">
              <a:solidFill>
                <a:schemeClr val="tx1">
                  <a:lumMod val="50000"/>
                </a:schemeClr>
              </a:solidFill>
              <a:effectLst/>
              <a:latin typeface="+mn-lt"/>
              <a:ea typeface="+mn-ea"/>
              <a:cs typeface="+mn-cs"/>
            </a:endParaRPr>
          </a:p>
          <a:p>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lumMod val="50000"/>
                  </a:schemeClr>
                </a:solidFill>
                <a:effectLst/>
                <a:latin typeface="+mn-lt"/>
                <a:ea typeface="+mn-ea"/>
                <a:cs typeface="+mn-cs"/>
              </a:rPr>
              <a:t>What saves a person in not prayer but faith that comes from hearing (Romans 10:17; Acts 10:44). It is faith that God the Spirit has already activated in your heart. Salvation comes the moment you hear the Word of Jesus Christ and accept it. Such a transaction is usually invisible, silent and instantaneous. Actually, by the time most people bowed their head to pray for salvation, they were already converted and saved. Prayer is not the primary matter; only faith in Christ. The prayer is a response to saving grace. Those who call (or confess) the Lord Jesus to be saved (Acts 2:21; Romans 10:9) are actually those who are expressing the faith that is already in their heart. It’s like a husband who calls out to his wife in the kitchen because he already knows she is there. The scriptural concept of calling on the name of the Lord is always premised on and attached to faith that is already present. A real confession that “Jesus is Lord” comes from the deep conviction that it is the truth – therefore confessing His Name is the result of real faith spilling out of our mouths. Salvation cannot come invoking the name of a person you don’t believe in. </a:t>
            </a: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Baptism is God’s decision and claim on us. Although it obligates us to respond in faith and obedience, baptism is first and foremost God’s sign and seal of his covenant oath. It must not be seen exclusively as a human act of commitment (which it is) but rather as a </a:t>
            </a:r>
            <a:r>
              <a:rPr lang="en-US" sz="1200" b="1" kern="1200" dirty="0">
                <a:solidFill>
                  <a:schemeClr val="tx1">
                    <a:lumMod val="50000"/>
                  </a:schemeClr>
                </a:solidFill>
                <a:effectLst/>
                <a:latin typeface="+mn-lt"/>
                <a:ea typeface="+mn-ea"/>
                <a:cs typeface="+mn-cs"/>
              </a:rPr>
              <a:t>divine means of grace</a:t>
            </a:r>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In evangelical circles, the personal conversion experience takes precedence over the public means of grace (such as baptism), and the focus of both events is my action more than God’s. When baptism is understood chiefly as a promise that I made on a certain date in the past, it loses its sense of relevance for my life in the present, as God’s saving promise to which I continually return. Preaching, baptism and the Lord’s Supper are not only Christ’s mandate in the Great Commission but also means of grace that God uses to give us faith in Christ and to strengthen that faith to the very end. Every time we witness a baptism today, we participate again in that momentous event. Christ’s public certification that he has claimed me and will not let me go. He will not forsake me, and he will not allow me to surrender myself to another lord who would bind and destroy me. </a:t>
            </a: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MY" sz="1200" kern="1200" dirty="0">
              <a:solidFill>
                <a:schemeClr val="tx1">
                  <a:lumMod val="50000"/>
                </a:schemeClr>
              </a:solidFill>
              <a:effectLst/>
              <a:latin typeface="+mn-lt"/>
              <a:ea typeface="+mn-ea"/>
              <a:cs typeface="+mn-cs"/>
            </a:endParaRPr>
          </a:p>
          <a:p>
            <a:endParaRPr lang="en-US" sz="1200" kern="1200" dirty="0">
              <a:solidFill>
                <a:schemeClr val="tx1">
                  <a:lumMod val="50000"/>
                </a:schemeClr>
              </a:solidFill>
              <a:effectLst/>
              <a:latin typeface="+mn-lt"/>
              <a:ea typeface="+mn-ea"/>
              <a:cs typeface="+mn-cs"/>
            </a:endParaRPr>
          </a:p>
          <a:p>
            <a:r>
              <a:rPr lang="en-US" sz="1200" b="1" kern="1200" dirty="0">
                <a:solidFill>
                  <a:schemeClr val="tx1">
                    <a:lumMod val="50000"/>
                  </a:schemeClr>
                </a:solidFill>
                <a:effectLst/>
                <a:latin typeface="+mn-lt"/>
                <a:ea typeface="+mn-ea"/>
                <a:cs typeface="+mn-cs"/>
              </a:rPr>
              <a:t>Question</a:t>
            </a:r>
            <a:r>
              <a:rPr lang="en-US" sz="1200" kern="1200" dirty="0">
                <a:solidFill>
                  <a:schemeClr val="tx1">
                    <a:lumMod val="50000"/>
                  </a:schemeClr>
                </a:solidFill>
                <a:effectLst/>
                <a:latin typeface="+mn-lt"/>
                <a:ea typeface="+mn-ea"/>
                <a:cs typeface="+mn-cs"/>
              </a:rPr>
              <a:t>: Is confession of sins required for salvation?</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Most often, Christians will refer to 1 John 1:9 to support the need to confess our sins. The problem is 1 John was written to believers not to non-believers. Neither confession and restitution for sins is wrong and not needed. It is just not the basis for conversion. If salvation came through confession of sins, it would be terribly risky – especially for those with a bad memory. How many of our past sins must we confess before we are saved and accepted? Furthermore, when the unsaved approached Jesus, they rarely perceive how sinful they actually are. This comes usually from learning more and more about the holiness of God and what actually sin is. Sin is, first of all, a condition of the heart that results in acts of rebellion against God. An unregenerate, evil heart is the root cause of sin (Luke 6:43-45). We commit sin because we are sinners. Sin leaves us without the desire, will or ability to do perfectly what God declares to be right. </a:t>
            </a:r>
            <a:endParaRPr lang="en-MY" sz="1200" kern="1200" dirty="0">
              <a:solidFill>
                <a:schemeClr val="tx1">
                  <a:lumMod val="50000"/>
                </a:schemeClr>
              </a:solidFill>
              <a:effectLst/>
              <a:latin typeface="+mn-lt"/>
              <a:ea typeface="+mn-ea"/>
              <a:cs typeface="+mn-cs"/>
            </a:endParaRPr>
          </a:p>
          <a:p>
            <a:endParaRPr lang="en-US" sz="1200" kern="1200" dirty="0">
              <a:solidFill>
                <a:schemeClr val="tx1">
                  <a:lumMod val="50000"/>
                </a:schemeClr>
              </a:solidFill>
              <a:effectLst/>
              <a:latin typeface="+mn-lt"/>
              <a:ea typeface="+mn-ea"/>
              <a:cs typeface="+mn-cs"/>
            </a:endParaRPr>
          </a:p>
          <a:p>
            <a:endParaRPr lang="en-MY"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27</a:t>
            </a:fld>
            <a:endParaRPr lang="en-MY"/>
          </a:p>
        </p:txBody>
      </p:sp>
    </p:spTree>
    <p:extLst>
      <p:ext uri="{BB962C8B-B14F-4D97-AF65-F5344CB8AC3E}">
        <p14:creationId xmlns:p14="http://schemas.microsoft.com/office/powerpoint/2010/main" val="2129953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At 50 years</a:t>
            </a:r>
            <a:r>
              <a:rPr lang="en-MY" baseline="0" dirty="0"/>
              <a:t> old, I thought I knew a lot and had grown heaps as a disciple of Jesus. I had been a successful lecturer and was beginning to contribute to education on the national level. I had been a missionary, a full time worker in a brethren church, a church leader as elder first and then as deputy pastor in a happening church. I had a good marriage and a wonderful wife. I was so busy all the time and in great demand which made me feel important and needed. I was as the song says, “On top of the world.”</a:t>
            </a:r>
          </a:p>
          <a:p>
            <a:endParaRPr lang="en-MY" baseline="0" dirty="0"/>
          </a:p>
          <a:p>
            <a:r>
              <a:rPr lang="en-MY" baseline="0" dirty="0"/>
              <a:t>But there was a feeling deep down inside that I could not shake – a sense of restlessness. Little did I know that God was beginning to shake my internal world and implode my external world. It started when I read Gordon MacDonald’s ‘Growing Deep’ where he essentially shared that after years as a senior pastor he finally woke up to the fact that he got it wrong. It was not in being the point man who runs the church and is everywhere doing everything but he was to be involved in the primary work of </a:t>
            </a:r>
            <a:r>
              <a:rPr lang="en-MY" baseline="0" dirty="0" err="1"/>
              <a:t>discipling</a:t>
            </a:r>
            <a:r>
              <a:rPr lang="en-MY" baseline="0" dirty="0"/>
              <a:t> leaders for the next generation. </a:t>
            </a:r>
          </a:p>
          <a:p>
            <a:endParaRPr lang="en-MY" baseline="0" dirty="0"/>
          </a:p>
          <a:p>
            <a:r>
              <a:rPr lang="en-MY" baseline="0" dirty="0"/>
              <a:t>I was so convicted that together with my wife, we started to bring young working adults to meet at our home regularly, learning to disciple this generation of millennials who were quite different from us. I had </a:t>
            </a:r>
            <a:r>
              <a:rPr lang="en-MY" baseline="0" dirty="0" err="1"/>
              <a:t>discipled</a:t>
            </a:r>
            <a:r>
              <a:rPr lang="en-MY" baseline="0" dirty="0"/>
              <a:t> people before but individually and not with my wife. This was a first for us as we made our home, not the church, as the base for ministry. We did this for about one and a half years, as we began to be revolutionised in our theology and practice. </a:t>
            </a:r>
          </a:p>
          <a:p>
            <a:endParaRPr lang="en-MY" baseline="0" dirty="0"/>
          </a:p>
          <a:p>
            <a:r>
              <a:rPr lang="en-MY" baseline="0" dirty="0"/>
              <a:t>Then, it happened: I got fired as a pastor and leader of the church – not for sexual impropriety, I must hastily add. Essentially it was because the SP disagreed that we should have a home-based ministry that was separate from the church. He saw that as insubordination. My whole external world imploded. </a:t>
            </a:r>
          </a:p>
          <a:p>
            <a:endParaRPr lang="en-MY" baseline="0" dirty="0"/>
          </a:p>
          <a:p>
            <a:r>
              <a:rPr lang="en-MY" baseline="0" dirty="0"/>
              <a:t>What we want to share with you is what we have learnt in these years of extreme makeover after our external world imploded - of learning about God’s life-giving purpose. </a:t>
            </a: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a:t>
            </a:fld>
            <a:endParaRPr lang="en-MY"/>
          </a:p>
        </p:txBody>
      </p:sp>
    </p:spTree>
    <p:extLst>
      <p:ext uri="{BB962C8B-B14F-4D97-AF65-F5344CB8AC3E}">
        <p14:creationId xmlns:p14="http://schemas.microsoft.com/office/powerpoint/2010/main" val="3320507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The Greatest (Most Important) Commandment means that all other commandments are commentaries of this single commandment. It is the essence of a COVENANT RELATIONSHIP with the triune God.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The Shema: Listen, O Israel, the Lord our God is the one and only Lord. In other words, God is our unrivaled Master. There is none other, there is none besides Him. God is mentioned three times which gives hint to the Trinity.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We were created to </a:t>
            </a:r>
            <a:r>
              <a:rPr lang="en-US" sz="1200" b="1" kern="1200" baseline="0" dirty="0">
                <a:solidFill>
                  <a:schemeClr val="tx1">
                    <a:lumMod val="50000"/>
                  </a:schemeClr>
                </a:solidFill>
                <a:effectLst/>
                <a:latin typeface="+mn-lt"/>
                <a:ea typeface="+mn-ea"/>
                <a:cs typeface="+mn-cs"/>
              </a:rPr>
              <a:t>love</a:t>
            </a:r>
            <a:r>
              <a:rPr lang="en-US" sz="1200" kern="1200" baseline="0" dirty="0">
                <a:solidFill>
                  <a:schemeClr val="tx1">
                    <a:lumMod val="50000"/>
                  </a:schemeClr>
                </a:solidFill>
                <a:effectLst/>
                <a:latin typeface="+mn-lt"/>
                <a:ea typeface="+mn-ea"/>
                <a:cs typeface="+mn-cs"/>
              </a:rPr>
              <a:t> and </a:t>
            </a:r>
            <a:r>
              <a:rPr lang="en-US" sz="1200" b="1" kern="1200" baseline="0" dirty="0">
                <a:solidFill>
                  <a:schemeClr val="tx1">
                    <a:lumMod val="50000"/>
                  </a:schemeClr>
                </a:solidFill>
                <a:effectLst/>
                <a:latin typeface="+mn-lt"/>
                <a:ea typeface="+mn-ea"/>
                <a:cs typeface="+mn-cs"/>
              </a:rPr>
              <a:t>worship</a:t>
            </a:r>
            <a:r>
              <a:rPr lang="en-US" sz="1200" kern="1200" baseline="0" dirty="0">
                <a:solidFill>
                  <a:schemeClr val="tx1">
                    <a:lumMod val="50000"/>
                  </a:schemeClr>
                </a:solidFill>
                <a:effectLst/>
                <a:latin typeface="+mn-lt"/>
                <a:ea typeface="+mn-ea"/>
                <a:cs typeface="+mn-cs"/>
              </a:rPr>
              <a:t>. Every human being’s life is </a:t>
            </a:r>
            <a:r>
              <a:rPr lang="en-US" sz="1200" b="1" kern="1200" baseline="0" dirty="0">
                <a:solidFill>
                  <a:schemeClr val="tx1">
                    <a:lumMod val="50000"/>
                  </a:schemeClr>
                </a:solidFill>
                <a:effectLst/>
                <a:latin typeface="+mn-lt"/>
                <a:ea typeface="+mn-ea"/>
                <a:cs typeface="+mn-cs"/>
              </a:rPr>
              <a:t>a quest to find something to love and a quest to be loved</a:t>
            </a:r>
            <a:r>
              <a:rPr lang="en-US" sz="1200" kern="1200" baseline="0" dirty="0">
                <a:solidFill>
                  <a:schemeClr val="tx1">
                    <a:lumMod val="50000"/>
                  </a:schemeClr>
                </a:solidFill>
                <a:effectLst/>
                <a:latin typeface="+mn-lt"/>
                <a:ea typeface="+mn-ea"/>
                <a:cs typeface="+mn-cs"/>
              </a:rPr>
              <a:t>. This means you are always surrendering the affections of your heart to something. We were also created to worship. You are always looking for </a:t>
            </a:r>
            <a:r>
              <a:rPr lang="en-US" sz="1200" b="1" kern="1200" baseline="0" dirty="0">
                <a:solidFill>
                  <a:schemeClr val="tx1">
                    <a:lumMod val="50000"/>
                  </a:schemeClr>
                </a:solidFill>
                <a:effectLst/>
                <a:latin typeface="+mn-lt"/>
                <a:ea typeface="+mn-ea"/>
                <a:cs typeface="+mn-cs"/>
              </a:rPr>
              <a:t>something to attach your identity, your hopes and dreams and your inner peace</a:t>
            </a:r>
            <a:r>
              <a:rPr lang="en-US" sz="1200" kern="1200" baseline="0" dirty="0">
                <a:solidFill>
                  <a:schemeClr val="tx1">
                    <a:lumMod val="50000"/>
                  </a:schemeClr>
                </a:solidFill>
                <a:effectLst/>
                <a:latin typeface="+mn-lt"/>
                <a:ea typeface="+mn-ea"/>
                <a:cs typeface="+mn-cs"/>
              </a:rPr>
              <a:t>. Whatever controls the </a:t>
            </a:r>
            <a:r>
              <a:rPr lang="en-US" sz="1200" b="1" kern="1200" baseline="0" dirty="0">
                <a:solidFill>
                  <a:schemeClr val="tx1">
                    <a:lumMod val="50000"/>
                  </a:schemeClr>
                </a:solidFill>
                <a:effectLst/>
                <a:latin typeface="+mn-lt"/>
                <a:ea typeface="+mn-ea"/>
                <a:cs typeface="+mn-cs"/>
              </a:rPr>
              <a:t>worship of your heart controls</a:t>
            </a:r>
            <a:r>
              <a:rPr lang="en-US" sz="1200" kern="1200" baseline="0" dirty="0">
                <a:solidFill>
                  <a:schemeClr val="tx1">
                    <a:lumMod val="50000"/>
                  </a:schemeClr>
                </a:solidFill>
                <a:effectLst/>
                <a:latin typeface="+mn-lt"/>
                <a:ea typeface="+mn-ea"/>
                <a:cs typeface="+mn-cs"/>
              </a:rPr>
              <a:t> </a:t>
            </a:r>
            <a:r>
              <a:rPr lang="en-US" sz="1200" b="1" kern="1200" baseline="0" dirty="0">
                <a:solidFill>
                  <a:schemeClr val="tx1">
                    <a:lumMod val="50000"/>
                  </a:schemeClr>
                </a:solidFill>
                <a:effectLst/>
                <a:latin typeface="+mn-lt"/>
                <a:ea typeface="+mn-ea"/>
                <a:cs typeface="+mn-cs"/>
              </a:rPr>
              <a:t>your choices, words, emotions and actions</a:t>
            </a:r>
            <a:r>
              <a:rPr lang="en-US" sz="1200" kern="1200" baseline="0" dirty="0">
                <a:solidFill>
                  <a:schemeClr val="tx1">
                    <a:lumMod val="50000"/>
                  </a:schemeClr>
                </a:solidFill>
                <a:effectLst/>
                <a:latin typeface="+mn-lt"/>
                <a:ea typeface="+mn-ea"/>
                <a:cs typeface="+mn-cs"/>
              </a:rPr>
              <a:t>. This is the essence of the greatest commandment. Who is your Master on the throne of your heart, not only by words but by life and actions. Whatever rivals God in your heart is your </a:t>
            </a:r>
            <a:r>
              <a:rPr lang="en-US" sz="1200" b="1" kern="1200" baseline="0" dirty="0">
                <a:solidFill>
                  <a:schemeClr val="tx1">
                    <a:lumMod val="50000"/>
                  </a:schemeClr>
                </a:solidFill>
                <a:effectLst/>
                <a:latin typeface="+mn-lt"/>
                <a:ea typeface="+mn-ea"/>
                <a:cs typeface="+mn-cs"/>
              </a:rPr>
              <a:t>idol</a:t>
            </a:r>
            <a:r>
              <a:rPr lang="en-US" sz="1200" kern="1200" baseline="0" dirty="0">
                <a:solidFill>
                  <a:schemeClr val="tx1">
                    <a:lumMod val="50000"/>
                  </a:schemeClr>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A desire for even good or neutral things becomes a bad thing when that desire becomes a ruling thing. The human heart is an idol factory – Timothy Keller. Even the pursuit of happiness can be idolatrous. What more success, prosperity, power, money and materials as the nursery for idols of our hearts – the counterfeit gods, as Tim Keller calls it. Even your spouse, your children can become your idols.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We are to love God with all our </a:t>
            </a:r>
            <a:r>
              <a:rPr lang="en-US" sz="1200" b="1" kern="1200" baseline="0" dirty="0">
                <a:solidFill>
                  <a:schemeClr val="tx1">
                    <a:lumMod val="50000"/>
                  </a:schemeClr>
                </a:solidFill>
                <a:effectLst/>
                <a:latin typeface="+mn-lt"/>
                <a:ea typeface="+mn-ea"/>
                <a:cs typeface="+mn-cs"/>
              </a:rPr>
              <a:t>heart and soul (our being). </a:t>
            </a:r>
            <a:r>
              <a:rPr lang="en-US" sz="1200" kern="1200" baseline="0" dirty="0">
                <a:solidFill>
                  <a:schemeClr val="tx1">
                    <a:lumMod val="50000"/>
                  </a:schemeClr>
                </a:solidFill>
                <a:effectLst/>
                <a:latin typeface="+mn-lt"/>
                <a:ea typeface="+mn-ea"/>
                <a:cs typeface="+mn-cs"/>
              </a:rPr>
              <a:t>The heart is the seat of our will. Our soul is the inner life – the seat of our passion. Together they constitute our inner being.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We are to love God with all our </a:t>
            </a:r>
            <a:r>
              <a:rPr lang="en-US" sz="1200" b="1" kern="1200" baseline="0" dirty="0">
                <a:solidFill>
                  <a:schemeClr val="tx1">
                    <a:lumMod val="50000"/>
                  </a:schemeClr>
                </a:solidFill>
                <a:effectLst/>
                <a:latin typeface="+mn-lt"/>
                <a:ea typeface="+mn-ea"/>
                <a:cs typeface="+mn-cs"/>
              </a:rPr>
              <a:t>mind (our knowing). </a:t>
            </a:r>
            <a:r>
              <a:rPr lang="en-US" sz="1200" kern="1200" baseline="0" dirty="0">
                <a:solidFill>
                  <a:schemeClr val="tx1">
                    <a:lumMod val="50000"/>
                  </a:schemeClr>
                </a:solidFill>
                <a:effectLst/>
                <a:latin typeface="+mn-lt"/>
                <a:ea typeface="+mn-ea"/>
                <a:cs typeface="+mn-cs"/>
              </a:rPr>
              <a:t>We are to cultivate a growing understanding and appreciation of who God is based on Scriptures.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We are to love God with all our </a:t>
            </a:r>
            <a:r>
              <a:rPr lang="en-US" sz="1200" b="1" kern="1200" baseline="0" dirty="0">
                <a:solidFill>
                  <a:schemeClr val="tx1">
                    <a:lumMod val="50000"/>
                  </a:schemeClr>
                </a:solidFill>
                <a:effectLst/>
                <a:latin typeface="+mn-lt"/>
                <a:ea typeface="+mn-ea"/>
                <a:cs typeface="+mn-cs"/>
              </a:rPr>
              <a:t>strength (our doing). </a:t>
            </a:r>
            <a:r>
              <a:rPr lang="en-US" sz="1200" kern="1200" baseline="0" dirty="0">
                <a:solidFill>
                  <a:schemeClr val="tx1">
                    <a:lumMod val="50000"/>
                  </a:schemeClr>
                </a:solidFill>
                <a:effectLst/>
                <a:latin typeface="+mn-lt"/>
                <a:ea typeface="+mn-ea"/>
                <a:cs typeface="+mn-cs"/>
              </a:rPr>
              <a:t>Our skills and practices that we put into action.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lumMod val="50000"/>
                  </a:schemeClr>
                </a:solidFill>
                <a:effectLst/>
                <a:latin typeface="+mn-lt"/>
                <a:ea typeface="+mn-ea"/>
                <a:cs typeface="+mn-cs"/>
              </a:rPr>
              <a:t>Love is the basis of a covenant relationship. The covenant relationship with God is the basis of everything biblical.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Dating</a:t>
            </a:r>
            <a:r>
              <a:rPr lang="en-US" sz="1200" kern="1200" baseline="0" dirty="0">
                <a:solidFill>
                  <a:schemeClr val="tx1">
                    <a:lumMod val="50000"/>
                  </a:schemeClr>
                </a:solidFill>
                <a:effectLst/>
                <a:latin typeface="+mn-lt"/>
                <a:ea typeface="+mn-ea"/>
                <a:cs typeface="+mn-cs"/>
              </a:rPr>
              <a:t> and saying I love you is not so difficult. To be courting is a higher commitment but still breakup is a possibility. But before we get married in a wedding, people usually have to count the cost and think carefully. Spiritually, baptism is the “betrothal ceremony”. Communion is smaller celebration recalling the betrothal and looking forward to the wedding feast. But the overarching idea is a COVENANT RELATIONSHIP. This undergirds everything!</a:t>
            </a:r>
          </a:p>
          <a:p>
            <a:endParaRPr lang="en-US" sz="1200" kern="1200" baseline="0" dirty="0">
              <a:solidFill>
                <a:schemeClr val="tx1">
                  <a:lumMod val="50000"/>
                </a:schemeClr>
              </a:solidFill>
              <a:effectLst/>
              <a:latin typeface="+mn-lt"/>
              <a:ea typeface="+mn-ea"/>
              <a:cs typeface="+mn-cs"/>
            </a:endParaRPr>
          </a:p>
          <a:p>
            <a:endParaRPr lang="en-US" sz="1200" kern="1200" baseline="0" dirty="0">
              <a:solidFill>
                <a:schemeClr val="tx1">
                  <a:lumMod val="50000"/>
                </a:schemeClr>
              </a:solidFill>
              <a:effectLst/>
              <a:latin typeface="+mn-lt"/>
              <a:ea typeface="+mn-ea"/>
              <a:cs typeface="+mn-cs"/>
            </a:endParaRPr>
          </a:p>
          <a:p>
            <a:r>
              <a:rPr lang="en-US" sz="1200" b="1" kern="1200" dirty="0">
                <a:solidFill>
                  <a:schemeClr val="tx1">
                    <a:lumMod val="50000"/>
                  </a:schemeClr>
                </a:solidFill>
                <a:effectLst/>
                <a:latin typeface="+mn-lt"/>
                <a:ea typeface="+mn-ea"/>
                <a:cs typeface="+mn-cs"/>
              </a:rPr>
              <a:t>Question: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How can we exceed the righteousness of the scribes and Pharisees?</a:t>
            </a:r>
            <a:endParaRPr lang="en-MY" sz="1200" kern="1200" dirty="0">
              <a:solidFill>
                <a:schemeClr val="tx1">
                  <a:lumMod val="50000"/>
                </a:schemeClr>
              </a:solidFill>
              <a:effectLst/>
              <a:latin typeface="+mn-lt"/>
              <a:ea typeface="+mn-ea"/>
              <a:cs typeface="+mn-cs"/>
            </a:endParaRPr>
          </a:p>
          <a:p>
            <a:endParaRPr lang="en-MY"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1. Not </a:t>
            </a:r>
            <a:r>
              <a:rPr lang="en-US" sz="1200" b="1" kern="1200" dirty="0">
                <a:solidFill>
                  <a:schemeClr val="tx1">
                    <a:lumMod val="50000"/>
                  </a:schemeClr>
                </a:solidFill>
                <a:effectLst/>
                <a:latin typeface="+mn-lt"/>
                <a:ea typeface="+mn-ea"/>
                <a:cs typeface="+mn-cs"/>
              </a:rPr>
              <a:t>business-like</a:t>
            </a:r>
            <a:r>
              <a:rPr lang="en-US" sz="1200" kern="1200" dirty="0">
                <a:solidFill>
                  <a:schemeClr val="tx1">
                    <a:lumMod val="50000"/>
                  </a:schemeClr>
                </a:solidFill>
                <a:effectLst/>
                <a:latin typeface="+mn-lt"/>
                <a:ea typeface="+mn-ea"/>
                <a:cs typeface="+mn-cs"/>
              </a:rPr>
              <a:t> </a:t>
            </a:r>
            <a:r>
              <a:rPr lang="en-US" sz="1200" b="1" kern="1200" dirty="0">
                <a:solidFill>
                  <a:schemeClr val="tx1">
                    <a:lumMod val="50000"/>
                  </a:schemeClr>
                </a:solidFill>
                <a:effectLst/>
                <a:latin typeface="+mn-lt"/>
                <a:ea typeface="+mn-ea"/>
                <a:cs typeface="+mn-cs"/>
              </a:rPr>
              <a:t>contract</a:t>
            </a:r>
            <a:r>
              <a:rPr lang="en-US" sz="1200" kern="1200" dirty="0">
                <a:solidFill>
                  <a:schemeClr val="tx1">
                    <a:lumMod val="50000"/>
                  </a:schemeClr>
                </a:solidFill>
                <a:effectLst/>
                <a:latin typeface="+mn-lt"/>
                <a:ea typeface="+mn-ea"/>
                <a:cs typeface="+mn-cs"/>
              </a:rPr>
              <a:t> in a legal frame (belief in the binding power of the contract but actually don’t trust each other) but a </a:t>
            </a:r>
            <a:r>
              <a:rPr lang="en-US" sz="1200" b="1" kern="1200" dirty="0">
                <a:solidFill>
                  <a:schemeClr val="tx1">
                    <a:lumMod val="50000"/>
                  </a:schemeClr>
                </a:solidFill>
                <a:effectLst/>
                <a:latin typeface="+mn-lt"/>
                <a:ea typeface="+mn-ea"/>
                <a:cs typeface="+mn-cs"/>
              </a:rPr>
              <a:t>marriage-like</a:t>
            </a:r>
            <a:r>
              <a:rPr lang="en-US" sz="1200" kern="1200" dirty="0">
                <a:solidFill>
                  <a:schemeClr val="tx1">
                    <a:lumMod val="50000"/>
                  </a:schemeClr>
                </a:solidFill>
                <a:effectLst/>
                <a:latin typeface="+mn-lt"/>
                <a:ea typeface="+mn-ea"/>
                <a:cs typeface="+mn-cs"/>
              </a:rPr>
              <a:t> </a:t>
            </a:r>
            <a:r>
              <a:rPr lang="en-US" sz="1200" b="1" kern="1200" dirty="0">
                <a:solidFill>
                  <a:schemeClr val="tx1">
                    <a:lumMod val="50000"/>
                  </a:schemeClr>
                </a:solidFill>
                <a:effectLst/>
                <a:latin typeface="+mn-lt"/>
                <a:ea typeface="+mn-ea"/>
                <a:cs typeface="+mn-cs"/>
              </a:rPr>
              <a:t>covenant</a:t>
            </a:r>
            <a:r>
              <a:rPr lang="en-US" sz="1200" kern="1200" dirty="0">
                <a:solidFill>
                  <a:schemeClr val="tx1">
                    <a:lumMod val="50000"/>
                  </a:schemeClr>
                </a:solidFill>
                <a:effectLst/>
                <a:latin typeface="+mn-lt"/>
                <a:ea typeface="+mn-ea"/>
                <a:cs typeface="+mn-cs"/>
              </a:rPr>
              <a:t> (commitment and trust in each other) in a loving relational frame. </a:t>
            </a:r>
            <a:endParaRPr lang="en-MY" sz="1200" kern="1200" dirty="0">
              <a:solidFill>
                <a:schemeClr val="tx1">
                  <a:lumMod val="50000"/>
                </a:schemeClr>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lumMod val="50000"/>
                  </a:schemeClr>
                </a:solidFill>
                <a:effectLst/>
                <a:latin typeface="+mn-lt"/>
                <a:ea typeface="+mn-ea"/>
                <a:cs typeface="+mn-cs"/>
              </a:rPr>
              <a:t>The Covenant instituted (</a:t>
            </a:r>
            <a:r>
              <a:rPr lang="en-US" sz="1200" b="1" i="1" kern="1200" dirty="0">
                <a:solidFill>
                  <a:schemeClr val="tx1">
                    <a:lumMod val="50000"/>
                  </a:schemeClr>
                </a:solidFill>
                <a:effectLst/>
                <a:latin typeface="+mn-lt"/>
                <a:ea typeface="+mn-ea"/>
                <a:cs typeface="+mn-cs"/>
              </a:rPr>
              <a:t>Genesis 12:1-3; 15:1-18</a:t>
            </a:r>
            <a:r>
              <a:rPr lang="en-US" sz="1200" kern="1200" dirty="0">
                <a:solidFill>
                  <a:schemeClr val="tx1">
                    <a:lumMod val="50000"/>
                  </a:schemeClr>
                </a:solidFill>
                <a:effectLst/>
                <a:latin typeface="+mn-lt"/>
                <a:ea typeface="+mn-ea"/>
                <a:cs typeface="+mn-cs"/>
              </a:rPr>
              <a:t>) – one-sided since only God (the Torch) walked in between the sacrifice. </a:t>
            </a:r>
            <a:endParaRPr lang="en-MY" sz="1200" kern="1200" dirty="0">
              <a:solidFill>
                <a:schemeClr val="tx1">
                  <a:lumMod val="50000"/>
                </a:schemeClr>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lumMod val="50000"/>
                  </a:schemeClr>
                </a:solidFill>
                <a:effectLst/>
                <a:latin typeface="+mn-lt"/>
                <a:ea typeface="+mn-ea"/>
                <a:cs typeface="+mn-cs"/>
              </a:rPr>
              <a:t>The Covenant inscribed (</a:t>
            </a:r>
            <a:r>
              <a:rPr lang="en-US" sz="1200" b="1" i="1" kern="1200" dirty="0">
                <a:solidFill>
                  <a:schemeClr val="tx1">
                    <a:lumMod val="50000"/>
                  </a:schemeClr>
                </a:solidFill>
                <a:effectLst/>
                <a:latin typeface="+mn-lt"/>
                <a:ea typeface="+mn-ea"/>
                <a:cs typeface="+mn-cs"/>
              </a:rPr>
              <a:t>Exodus 19:3-8; 20:1-21</a:t>
            </a:r>
            <a:r>
              <a:rPr lang="en-US" sz="1200" kern="1200" dirty="0">
                <a:solidFill>
                  <a:schemeClr val="tx1">
                    <a:lumMod val="50000"/>
                  </a:schemeClr>
                </a:solidFill>
                <a:effectLst/>
                <a:latin typeface="+mn-lt"/>
                <a:ea typeface="+mn-ea"/>
                <a:cs typeface="+mn-cs"/>
              </a:rPr>
              <a:t>) – two sided marriage rehearsal but the people stood at a distance and watched as observers, not participants. </a:t>
            </a:r>
            <a:endParaRPr lang="en-MY" sz="1200" kern="1200" dirty="0">
              <a:solidFill>
                <a:schemeClr val="tx1">
                  <a:lumMod val="50000"/>
                </a:schemeClr>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lumMod val="50000"/>
                  </a:schemeClr>
                </a:solidFill>
                <a:effectLst/>
                <a:latin typeface="+mn-lt"/>
                <a:ea typeface="+mn-ea"/>
                <a:cs typeface="+mn-cs"/>
              </a:rPr>
              <a:t>The Covenant initiated (Luke 22:14-20; Hebrews 9:15) – the betrothal ceremony of baptism and the feast of the Communion as part of the New Covenant. </a:t>
            </a:r>
            <a:endParaRPr lang="en-MY" sz="1200" kern="1200" dirty="0">
              <a:solidFill>
                <a:schemeClr val="tx1">
                  <a:lumMod val="50000"/>
                </a:schemeClr>
              </a:solidFill>
              <a:effectLst/>
              <a:latin typeface="+mn-lt"/>
              <a:ea typeface="+mn-ea"/>
              <a:cs typeface="+mn-cs"/>
            </a:endParaRPr>
          </a:p>
          <a:p>
            <a:pPr marL="628650" lvl="1" indent="-171450">
              <a:buFont typeface="Arial" panose="020B0604020202020204" pitchFamily="34" charset="0"/>
              <a:buChar char="•"/>
            </a:pPr>
            <a:r>
              <a:rPr lang="en-US" sz="1200" kern="1200" dirty="0">
                <a:solidFill>
                  <a:schemeClr val="tx1">
                    <a:lumMod val="50000"/>
                  </a:schemeClr>
                </a:solidFill>
                <a:effectLst/>
                <a:latin typeface="+mn-lt"/>
                <a:ea typeface="+mn-ea"/>
                <a:cs typeface="+mn-cs"/>
              </a:rPr>
              <a:t>The Covenant </a:t>
            </a:r>
            <a:r>
              <a:rPr lang="en-US" sz="1200" kern="1200" dirty="0" err="1">
                <a:solidFill>
                  <a:schemeClr val="tx1">
                    <a:lumMod val="50000"/>
                  </a:schemeClr>
                </a:solidFill>
                <a:effectLst/>
                <a:latin typeface="+mn-lt"/>
                <a:ea typeface="+mn-ea"/>
                <a:cs typeface="+mn-cs"/>
              </a:rPr>
              <a:t>immortalised</a:t>
            </a:r>
            <a:r>
              <a:rPr lang="en-US" sz="1200" kern="1200" dirty="0">
                <a:solidFill>
                  <a:schemeClr val="tx1">
                    <a:lumMod val="50000"/>
                  </a:schemeClr>
                </a:solidFill>
                <a:effectLst/>
                <a:latin typeface="+mn-lt"/>
                <a:ea typeface="+mn-ea"/>
                <a:cs typeface="+mn-cs"/>
              </a:rPr>
              <a:t> (</a:t>
            </a:r>
            <a:r>
              <a:rPr lang="en-US" sz="1200" b="1" i="1" kern="1200" dirty="0">
                <a:solidFill>
                  <a:schemeClr val="tx1">
                    <a:lumMod val="50000"/>
                  </a:schemeClr>
                </a:solidFill>
                <a:effectLst/>
                <a:latin typeface="+mn-lt"/>
                <a:ea typeface="+mn-ea"/>
                <a:cs typeface="+mn-cs"/>
              </a:rPr>
              <a:t>Revelations 19:7-9</a:t>
            </a:r>
            <a:r>
              <a:rPr lang="en-US" sz="1200" kern="1200" dirty="0">
                <a:solidFill>
                  <a:schemeClr val="tx1">
                    <a:lumMod val="50000"/>
                  </a:schemeClr>
                </a:solidFill>
                <a:effectLst/>
                <a:latin typeface="+mn-lt"/>
                <a:ea typeface="+mn-ea"/>
                <a:cs typeface="+mn-cs"/>
              </a:rPr>
              <a:t>) – the wedding feast of the Lamb and her bride.</a:t>
            </a:r>
          </a:p>
          <a:p>
            <a:pPr marL="457200" lvl="1" indent="0">
              <a:buFont typeface="Arial" panose="020B0604020202020204" pitchFamily="34" charset="0"/>
              <a:buNone/>
            </a:pPr>
            <a:endParaRPr lang="en-MY"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2. Not just </a:t>
            </a:r>
            <a:r>
              <a:rPr lang="en-US" sz="1200" b="1" kern="1200" dirty="0">
                <a:solidFill>
                  <a:schemeClr val="tx1">
                    <a:lumMod val="50000"/>
                  </a:schemeClr>
                </a:solidFill>
                <a:effectLst/>
                <a:latin typeface="+mn-lt"/>
                <a:ea typeface="+mn-ea"/>
                <a:cs typeface="+mn-cs"/>
              </a:rPr>
              <a:t>belief</a:t>
            </a:r>
            <a:r>
              <a:rPr lang="en-US" sz="1200" kern="1200" dirty="0">
                <a:solidFill>
                  <a:schemeClr val="tx1">
                    <a:lumMod val="50000"/>
                  </a:schemeClr>
                </a:solidFill>
                <a:effectLst/>
                <a:latin typeface="+mn-lt"/>
                <a:ea typeface="+mn-ea"/>
                <a:cs typeface="+mn-cs"/>
              </a:rPr>
              <a:t> (mental assent to Scriptures) but authentic </a:t>
            </a:r>
            <a:r>
              <a:rPr lang="en-US" sz="1200" b="1" kern="1200" dirty="0">
                <a:solidFill>
                  <a:schemeClr val="tx1">
                    <a:lumMod val="50000"/>
                  </a:schemeClr>
                </a:solidFill>
                <a:effectLst/>
                <a:latin typeface="+mn-lt"/>
                <a:ea typeface="+mn-ea"/>
                <a:cs typeface="+mn-cs"/>
              </a:rPr>
              <a:t>faith</a:t>
            </a:r>
            <a:r>
              <a:rPr lang="en-US" sz="1200" kern="1200" dirty="0">
                <a:solidFill>
                  <a:schemeClr val="tx1">
                    <a:lumMod val="50000"/>
                  </a:schemeClr>
                </a:solidFill>
                <a:effectLst/>
                <a:latin typeface="+mn-lt"/>
                <a:ea typeface="+mn-ea"/>
                <a:cs typeface="+mn-cs"/>
              </a:rPr>
              <a:t> in Jesus as the source of life (relationship and union with Jesus, the Vine – </a:t>
            </a:r>
            <a:r>
              <a:rPr lang="en-US" sz="1200" b="1" i="1" kern="1200" dirty="0">
                <a:solidFill>
                  <a:schemeClr val="tx1">
                    <a:lumMod val="50000"/>
                  </a:schemeClr>
                </a:solidFill>
                <a:effectLst/>
                <a:latin typeface="+mn-lt"/>
                <a:ea typeface="+mn-ea"/>
                <a:cs typeface="+mn-cs"/>
              </a:rPr>
              <a:t>John 5:39-40</a:t>
            </a:r>
            <a:r>
              <a:rPr lang="en-US" sz="1200" kern="1200" dirty="0">
                <a:solidFill>
                  <a:schemeClr val="tx1">
                    <a:lumMod val="50000"/>
                  </a:schemeClr>
                </a:solidFill>
                <a:effectLst/>
                <a:latin typeface="+mn-lt"/>
                <a:ea typeface="+mn-ea"/>
                <a:cs typeface="+mn-cs"/>
              </a:rPr>
              <a:t>)</a:t>
            </a:r>
            <a:endParaRPr lang="en-MY" sz="1200" kern="1200" dirty="0">
              <a:solidFill>
                <a:schemeClr val="tx1">
                  <a:lumMod val="50000"/>
                </a:schemeClr>
              </a:solidFill>
              <a:effectLst/>
              <a:latin typeface="+mn-lt"/>
              <a:ea typeface="+mn-ea"/>
              <a:cs typeface="+mn-cs"/>
            </a:endParaRPr>
          </a:p>
          <a:p>
            <a:pPr lvl="0"/>
            <a:endParaRPr lang="en-US"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3. Not </a:t>
            </a:r>
            <a:r>
              <a:rPr lang="en-US" sz="1200" b="1" kern="1200" dirty="0">
                <a:solidFill>
                  <a:schemeClr val="tx1">
                    <a:lumMod val="50000"/>
                  </a:schemeClr>
                </a:solidFill>
                <a:effectLst/>
                <a:latin typeface="+mn-lt"/>
                <a:ea typeface="+mn-ea"/>
                <a:cs typeface="+mn-cs"/>
              </a:rPr>
              <a:t>doubt-free certainty</a:t>
            </a:r>
            <a:r>
              <a:rPr lang="en-US" sz="1200" kern="1200" dirty="0">
                <a:solidFill>
                  <a:schemeClr val="tx1">
                    <a:lumMod val="50000"/>
                  </a:schemeClr>
                </a:solidFill>
                <a:effectLst/>
                <a:latin typeface="+mn-lt"/>
                <a:ea typeface="+mn-ea"/>
                <a:cs typeface="+mn-cs"/>
              </a:rPr>
              <a:t> (which is only a pseudo-relationship with confidence in the correctness of our beliefs – which is more like idolatry, </a:t>
            </a:r>
            <a:r>
              <a:rPr lang="en-US" sz="1200" b="1" i="1" kern="1200" dirty="0">
                <a:solidFill>
                  <a:schemeClr val="tx1">
                    <a:lumMod val="50000"/>
                  </a:schemeClr>
                </a:solidFill>
                <a:effectLst/>
                <a:latin typeface="+mn-lt"/>
                <a:ea typeface="+mn-ea"/>
                <a:cs typeface="+mn-cs"/>
              </a:rPr>
              <a:t>1 John 5:21</a:t>
            </a:r>
            <a:r>
              <a:rPr lang="en-US" sz="1200" kern="1200" dirty="0">
                <a:solidFill>
                  <a:schemeClr val="tx1">
                    <a:lumMod val="50000"/>
                  </a:schemeClr>
                </a:solidFill>
                <a:effectLst/>
                <a:latin typeface="+mn-lt"/>
                <a:ea typeface="+mn-ea"/>
                <a:cs typeface="+mn-cs"/>
              </a:rPr>
              <a:t>) but </a:t>
            </a:r>
            <a:r>
              <a:rPr lang="en-US" sz="1200" b="1" kern="1200" dirty="0">
                <a:solidFill>
                  <a:schemeClr val="tx1">
                    <a:lumMod val="50000"/>
                  </a:schemeClr>
                </a:solidFill>
                <a:effectLst/>
                <a:latin typeface="+mn-lt"/>
                <a:ea typeface="+mn-ea"/>
                <a:cs typeface="+mn-cs"/>
              </a:rPr>
              <a:t>authentic honesty</a:t>
            </a:r>
            <a:r>
              <a:rPr lang="en-US" sz="1200" kern="1200" dirty="0">
                <a:solidFill>
                  <a:schemeClr val="tx1">
                    <a:lumMod val="50000"/>
                  </a:schemeClr>
                </a:solidFill>
                <a:effectLst/>
                <a:latin typeface="+mn-lt"/>
                <a:ea typeface="+mn-ea"/>
                <a:cs typeface="+mn-cs"/>
              </a:rPr>
              <a:t> in the face of uncertainty (real relationship that truly transforms from the inside-out leading to true worship in spirit and in truth, John 4:24). Heroic faith is strong precisely because it does not try to suppress questions.</a:t>
            </a:r>
            <a:endParaRPr lang="en-MY" sz="1200" kern="1200" dirty="0">
              <a:solidFill>
                <a:schemeClr val="tx1">
                  <a:lumMod val="50000"/>
                </a:schemeClr>
              </a:solidFill>
              <a:effectLst/>
              <a:latin typeface="+mn-lt"/>
              <a:ea typeface="+mn-ea"/>
              <a:cs typeface="+mn-cs"/>
            </a:endParaRPr>
          </a:p>
          <a:p>
            <a:pPr lvl="0"/>
            <a:endParaRPr lang="en-US"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4. Not other sources for our worth, identity and security but unconditional love, unsurpassable worth and unshakable security in Jesus as our source of life eternal. </a:t>
            </a:r>
            <a:endParaRPr lang="en-MY" sz="1200" kern="1200" dirty="0">
              <a:solidFill>
                <a:schemeClr val="tx1">
                  <a:lumMod val="50000"/>
                </a:schemeClr>
              </a:solidFill>
              <a:effectLst/>
              <a:latin typeface="+mn-lt"/>
              <a:ea typeface="+mn-ea"/>
              <a:cs typeface="+mn-cs"/>
            </a:endParaRPr>
          </a:p>
          <a:p>
            <a:pPr lvl="0"/>
            <a:endParaRPr lang="en-US"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5. Not </a:t>
            </a:r>
            <a:r>
              <a:rPr lang="en-US" sz="1200" b="1" kern="1200" dirty="0">
                <a:solidFill>
                  <a:schemeClr val="tx1">
                    <a:lumMod val="50000"/>
                  </a:schemeClr>
                </a:solidFill>
                <a:effectLst/>
                <a:latin typeface="+mn-lt"/>
                <a:ea typeface="+mn-ea"/>
                <a:cs typeface="+mn-cs"/>
              </a:rPr>
              <a:t>self-effort compulsion</a:t>
            </a:r>
            <a:r>
              <a:rPr lang="en-US" sz="1200" kern="1200" dirty="0">
                <a:solidFill>
                  <a:schemeClr val="tx1">
                    <a:lumMod val="50000"/>
                  </a:schemeClr>
                </a:solidFill>
                <a:effectLst/>
                <a:latin typeface="+mn-lt"/>
                <a:ea typeface="+mn-ea"/>
                <a:cs typeface="+mn-cs"/>
              </a:rPr>
              <a:t> to manage </a:t>
            </a:r>
            <a:r>
              <a:rPr lang="en-US" sz="1200" kern="1200" dirty="0" err="1">
                <a:solidFill>
                  <a:schemeClr val="tx1">
                    <a:lumMod val="50000"/>
                  </a:schemeClr>
                </a:solidFill>
                <a:effectLst/>
                <a:latin typeface="+mn-lt"/>
                <a:ea typeface="+mn-ea"/>
                <a:cs typeface="+mn-cs"/>
              </a:rPr>
              <a:t>behaviour</a:t>
            </a:r>
            <a:r>
              <a:rPr lang="en-US" sz="1200" kern="1200" dirty="0">
                <a:solidFill>
                  <a:schemeClr val="tx1">
                    <a:lumMod val="50000"/>
                  </a:schemeClr>
                </a:solidFill>
                <a:effectLst/>
                <a:latin typeface="+mn-lt"/>
                <a:ea typeface="+mn-ea"/>
                <a:cs typeface="+mn-cs"/>
              </a:rPr>
              <a:t> but a </a:t>
            </a:r>
            <a:r>
              <a:rPr lang="en-US" sz="1200" b="1" kern="1200" dirty="0">
                <a:solidFill>
                  <a:schemeClr val="tx1">
                    <a:lumMod val="50000"/>
                  </a:schemeClr>
                </a:solidFill>
                <a:effectLst/>
                <a:latin typeface="+mn-lt"/>
                <a:ea typeface="+mn-ea"/>
                <a:cs typeface="+mn-cs"/>
              </a:rPr>
              <a:t>deep heart-change</a:t>
            </a:r>
            <a:r>
              <a:rPr lang="en-US" sz="1200" kern="1200" dirty="0">
                <a:solidFill>
                  <a:schemeClr val="tx1">
                    <a:lumMod val="50000"/>
                  </a:schemeClr>
                </a:solidFill>
                <a:effectLst/>
                <a:latin typeface="+mn-lt"/>
                <a:ea typeface="+mn-ea"/>
                <a:cs typeface="+mn-cs"/>
              </a:rPr>
              <a:t> by </a:t>
            </a:r>
            <a:r>
              <a:rPr lang="en-US" sz="1200" b="1" kern="1200" dirty="0">
                <a:solidFill>
                  <a:schemeClr val="tx1">
                    <a:lumMod val="50000"/>
                  </a:schemeClr>
                </a:solidFill>
                <a:effectLst/>
                <a:latin typeface="+mn-lt"/>
                <a:ea typeface="+mn-ea"/>
                <a:cs typeface="+mn-cs"/>
              </a:rPr>
              <a:t>power of the Holy Spirit</a:t>
            </a:r>
            <a:r>
              <a:rPr lang="en-US" sz="1200" kern="1200" dirty="0">
                <a:solidFill>
                  <a:schemeClr val="tx1">
                    <a:lumMod val="50000"/>
                  </a:schemeClr>
                </a:solidFill>
                <a:effectLst/>
                <a:latin typeface="+mn-lt"/>
                <a:ea typeface="+mn-ea"/>
                <a:cs typeface="+mn-cs"/>
              </a:rPr>
              <a:t> so as to truly and sincerely obey out of love (</a:t>
            </a:r>
            <a:r>
              <a:rPr lang="en-US" sz="1200" b="1" i="1" kern="1200" dirty="0">
                <a:solidFill>
                  <a:schemeClr val="tx1">
                    <a:lumMod val="50000"/>
                  </a:schemeClr>
                </a:solidFill>
                <a:effectLst/>
                <a:latin typeface="+mn-lt"/>
                <a:ea typeface="+mn-ea"/>
                <a:cs typeface="+mn-cs"/>
              </a:rPr>
              <a:t>Mark 12:29-31; Galatians 5:15; Romans 13:8-10</a:t>
            </a:r>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pPr lvl="0"/>
            <a:endParaRPr lang="en-US"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6. Not </a:t>
            </a:r>
            <a:r>
              <a:rPr lang="en-US" sz="1200" b="1" kern="1200" dirty="0">
                <a:solidFill>
                  <a:schemeClr val="tx1">
                    <a:lumMod val="50000"/>
                  </a:schemeClr>
                </a:solidFill>
                <a:effectLst/>
                <a:latin typeface="+mn-lt"/>
                <a:ea typeface="+mn-ea"/>
                <a:cs typeface="+mn-cs"/>
              </a:rPr>
              <a:t>prideful achievement of works</a:t>
            </a:r>
            <a:r>
              <a:rPr lang="en-US" sz="1200" kern="1200" dirty="0">
                <a:solidFill>
                  <a:schemeClr val="tx1">
                    <a:lumMod val="50000"/>
                  </a:schemeClr>
                </a:solidFill>
                <a:effectLst/>
                <a:latin typeface="+mn-lt"/>
                <a:ea typeface="+mn-ea"/>
                <a:cs typeface="+mn-cs"/>
              </a:rPr>
              <a:t> to earn merit from doing the minimum and doable but </a:t>
            </a:r>
            <a:r>
              <a:rPr lang="en-US" sz="1200" b="1" kern="1200" dirty="0">
                <a:solidFill>
                  <a:schemeClr val="tx1">
                    <a:lumMod val="50000"/>
                  </a:schemeClr>
                </a:solidFill>
                <a:effectLst/>
                <a:latin typeface="+mn-lt"/>
                <a:ea typeface="+mn-ea"/>
                <a:cs typeface="+mn-cs"/>
              </a:rPr>
              <a:t>humble empowerment by Holy Spirit</a:t>
            </a:r>
            <a:r>
              <a:rPr lang="en-US" sz="1200" kern="1200" dirty="0">
                <a:solidFill>
                  <a:schemeClr val="tx1">
                    <a:lumMod val="50000"/>
                  </a:schemeClr>
                </a:solidFill>
                <a:effectLst/>
                <a:latin typeface="+mn-lt"/>
                <a:ea typeface="+mn-ea"/>
                <a:cs typeface="+mn-cs"/>
              </a:rPr>
              <a:t> (</a:t>
            </a:r>
            <a:r>
              <a:rPr lang="en-US" sz="1200" b="1" i="1" kern="1200" dirty="0">
                <a:solidFill>
                  <a:schemeClr val="tx1">
                    <a:lumMod val="50000"/>
                  </a:schemeClr>
                </a:solidFill>
                <a:effectLst/>
                <a:latin typeface="+mn-lt"/>
                <a:ea typeface="+mn-ea"/>
                <a:cs typeface="+mn-cs"/>
              </a:rPr>
              <a:t>Galatians 5:1,16-26; Romans 8:1-16</a:t>
            </a:r>
            <a:r>
              <a:rPr lang="en-US" sz="1200" kern="1200" dirty="0">
                <a:solidFill>
                  <a:schemeClr val="tx1">
                    <a:lumMod val="50000"/>
                  </a:schemeClr>
                </a:solidFill>
                <a:effectLst/>
                <a:latin typeface="+mn-lt"/>
                <a:ea typeface="+mn-ea"/>
                <a:cs typeface="+mn-cs"/>
              </a:rPr>
              <a:t>) to go beyond the minimum and achieve the impossible which is so counter-cultural.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b="1" kern="1200" dirty="0">
                <a:solidFill>
                  <a:schemeClr val="tx1">
                    <a:lumMod val="50000"/>
                  </a:schemeClr>
                </a:solidFill>
                <a:effectLst/>
                <a:latin typeface="+mn-lt"/>
                <a:ea typeface="+mn-ea"/>
                <a:cs typeface="+mn-cs"/>
              </a:rPr>
              <a:t>Betrothed to the Beloved</a:t>
            </a:r>
            <a:endParaRPr lang="en-MY"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The imagery of Yahweh as Israel’s husband runs throughout the Old Testament (Isaiah 54:4; Jeremiah 3:14; 31:32; Ezekiel 16:32; Hosea 2:7,16). </a:t>
            </a:r>
            <a:endParaRPr lang="en-MY"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The New Testament depicts Jesus as the heavenly bridegroom who came to earth in search of a bride (Matthew 9:15; 25:1-13; John 3:29). All who belong to the church are being betrothed to Christ (Ephesians 5:22-23; Romans 7:4; 1 Corinthians 6:16-17; 2 Corinthians 11:2-4)</a:t>
            </a:r>
            <a:endParaRPr lang="en-MY" sz="1200" kern="1200" dirty="0">
              <a:solidFill>
                <a:schemeClr val="tx1">
                  <a:lumMod val="50000"/>
                </a:schemeClr>
              </a:solidFill>
              <a:effectLst/>
              <a:latin typeface="+mn-lt"/>
              <a:ea typeface="+mn-ea"/>
              <a:cs typeface="+mn-cs"/>
            </a:endParaRPr>
          </a:p>
          <a:p>
            <a:pPr lvl="0"/>
            <a:r>
              <a:rPr lang="en-US" sz="1200" kern="1200" dirty="0">
                <a:solidFill>
                  <a:schemeClr val="tx1">
                    <a:lumMod val="50000"/>
                  </a:schemeClr>
                </a:solidFill>
                <a:effectLst/>
                <a:latin typeface="+mn-lt"/>
                <a:ea typeface="+mn-ea"/>
                <a:cs typeface="+mn-cs"/>
              </a:rPr>
              <a:t>The book of Revelation depicts the church as the bride of Christ at the wedding festival (19:7,9; 21:2,9; 22:17). </a:t>
            </a:r>
            <a:endParaRPr lang="en-MY"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lumMod val="50000"/>
                </a:schemeClr>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MY" dirty="0"/>
              <a:t>Isaiah 54:5 – God is our husband. </a:t>
            </a: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Belief is simply a mental conviction that something is true. By contrast, the biblical concept of faith involves a commitment to trust and to be trustworthy in a relationship with another person. For example, I don’t merely believe that </a:t>
            </a:r>
            <a:r>
              <a:rPr lang="en-US" sz="1200" kern="1200" dirty="0" err="1">
                <a:solidFill>
                  <a:schemeClr val="tx1">
                    <a:lumMod val="50000"/>
                  </a:schemeClr>
                </a:solidFill>
                <a:effectLst/>
                <a:latin typeface="+mn-lt"/>
                <a:ea typeface="+mn-ea"/>
                <a:cs typeface="+mn-cs"/>
              </a:rPr>
              <a:t>Kwai</a:t>
            </a:r>
            <a:r>
              <a:rPr lang="en-US" sz="1200" kern="1200" dirty="0">
                <a:solidFill>
                  <a:schemeClr val="tx1">
                    <a:lumMod val="50000"/>
                  </a:schemeClr>
                </a:solidFill>
                <a:effectLst/>
                <a:latin typeface="+mn-lt"/>
                <a:ea typeface="+mn-ea"/>
                <a:cs typeface="+mn-cs"/>
              </a:rPr>
              <a:t> Yok exist as my wife; I have faith in her as my wife. Faith presupposes belief. But faith goes far beyond belief in that its focus is not on a mental conviction but on a willingness to act on that mental conviction. “You only truly believe that which moves you to action,” says Douglas Cheney.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Marriage is a covenant and faith in the Bible is a covenantal concept. We tend to think of relationships in contractual rather than covenantal terms. A contract is a legal arrangement made between people, while a covenant is a pledge of trust that involves the people themselves. In a contractual arrangement, people place their trust in the binding force of the contract rather than in each other. People enter into legally binding contracts precisely because they don’t trust each other. But in a covenant, people enter into it because they trust one another. While covenants are based on people pledging themselves to one another and are by nature other-oriented, contracts are based on people feeling the need to protect themselves from one another and are by nature self-oriented.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God tends to enter into covenant relationships. For example, with Noah (Genesis 9:1-16), Abraham and his descendants (Genesis 15,17), Moses and the Israelites (Exodus 20-31), King David (2 Samuel 7:4-16). But man tend to end up with contractual relationships and inevitably end up using the Bible in a legal up-to-date basis (that is, like a legal textbook) with the courtroom metaphor as the most common way of viewing their life with God. Thus, they also tend to debate based on the rightness of their beliefs.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Salvation is not primarily about receiving an acquittal so we can avoid prison when we die (which definitely includes this). It is about participating in the abundant life and ecstatic love of the Triune God, and doing so now in this life. Faith isn’t primarily about our beliefs – as if God were an academic who was obsessive about whether you arrive at the right intellectual conclusions. God isn’t interested in entering into a legal contract with us; he wants a profoundly interpersonal, covenantal relationship with us that is characterized by honesty, trust and faithfulness. Faith is about trusting in the beautiful character of Christ as our heavenly husband, about being transformed from the inside out by the power of his unending love, and about learning how to live in the power of the Spirit as a trustworthy spouse who increasingly reflects his love and his will “on earth as it is in heaven.”</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In ancient Jewish marriages a couple was legally married for a year or two before they had a wedding and became fully married, at which point they consummated their marriage through sexual intercourse and by beginning their life together as one flesh (Genesis 2:24). The period leading to a couple’s wedding and consummation was known as the betrothal period.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betrothal period was a time for the time both the husband and wife worked on acquiring the skills and character they would need in their future life together. Other older women typically mentored the betrothed wife, while the betrothed husband would often go away to secure an income and build a home for his wife and future family.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We the church of Jesus Christ are now in the betrothal period, waiting for our heavenly groom to return (Ephesians 5:25-33; Romans 7:4; 1 Cor. 6:16-17; 2 Cor. 11:2-4). Jesus, as the bridegroom has gone to prepare a place for his bride (</a:t>
            </a:r>
            <a:r>
              <a:rPr lang="en-US" sz="1200" b="1" i="1" kern="1200" dirty="0">
                <a:solidFill>
                  <a:schemeClr val="tx1">
                    <a:lumMod val="50000"/>
                  </a:schemeClr>
                </a:solidFill>
                <a:effectLst/>
                <a:latin typeface="+mn-lt"/>
                <a:ea typeface="+mn-ea"/>
                <a:cs typeface="+mn-cs"/>
              </a:rPr>
              <a:t>John 14:2-3</a:t>
            </a:r>
            <a:r>
              <a:rPr lang="en-US" sz="1200" kern="1200" dirty="0">
                <a:solidFill>
                  <a:schemeClr val="tx1">
                    <a:lumMod val="50000"/>
                  </a:schemeClr>
                </a:solidFill>
                <a:effectLst/>
                <a:latin typeface="+mn-lt"/>
                <a:ea typeface="+mn-ea"/>
                <a:cs typeface="+mn-cs"/>
              </a:rPr>
              <a:t>). While he is gone, the corporate bride are to make themselves ready to be the radiant bride, holy and blameless (</a:t>
            </a:r>
            <a:r>
              <a:rPr lang="en-US" sz="1200" b="1" i="1" kern="1200" dirty="0">
                <a:solidFill>
                  <a:schemeClr val="tx1">
                    <a:lumMod val="50000"/>
                  </a:schemeClr>
                </a:solidFill>
                <a:effectLst/>
                <a:latin typeface="+mn-lt"/>
                <a:ea typeface="+mn-ea"/>
                <a:cs typeface="+mn-cs"/>
              </a:rPr>
              <a:t>Ephesians 5:27</a:t>
            </a:r>
            <a:r>
              <a:rPr lang="en-US" sz="1200" kern="1200" dirty="0">
                <a:solidFill>
                  <a:schemeClr val="tx1">
                    <a:lumMod val="50000"/>
                  </a:schemeClr>
                </a:solidFill>
                <a:effectLst/>
                <a:latin typeface="+mn-lt"/>
                <a:ea typeface="+mn-ea"/>
                <a:cs typeface="+mn-cs"/>
              </a:rPr>
              <a:t>) whose wedding gown is “the righteous acts of God’s holy people” (</a:t>
            </a:r>
            <a:r>
              <a:rPr lang="en-US" sz="1200" b="1" i="1" kern="1200" dirty="0">
                <a:solidFill>
                  <a:schemeClr val="tx1">
                    <a:lumMod val="50000"/>
                  </a:schemeClr>
                </a:solidFill>
                <a:effectLst/>
                <a:latin typeface="+mn-lt"/>
                <a:ea typeface="+mn-ea"/>
                <a:cs typeface="+mn-cs"/>
              </a:rPr>
              <a:t>Rev. 19:7-9; 21:2,9; 22:17</a:t>
            </a:r>
            <a:r>
              <a:rPr lang="en-US" sz="1200" kern="1200" dirty="0">
                <a:solidFill>
                  <a:schemeClr val="tx1">
                    <a:lumMod val="50000"/>
                  </a:schemeClr>
                </a:solidFill>
                <a:effectLst/>
                <a:latin typeface="+mn-lt"/>
                <a:ea typeface="+mn-ea"/>
                <a:cs typeface="+mn-cs"/>
              </a:rPr>
              <a:t>). See also Matthew 25:1-13; 2 Timothy 2:12; Rev. 5:10; 20:6; 22:5.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a:t>
            </a:r>
            <a:r>
              <a:rPr lang="en-US" sz="1200" b="1" kern="1200" dirty="0">
                <a:solidFill>
                  <a:schemeClr val="tx1">
                    <a:lumMod val="50000"/>
                  </a:schemeClr>
                </a:solidFill>
                <a:effectLst/>
                <a:latin typeface="+mn-lt"/>
                <a:ea typeface="+mn-ea"/>
                <a:cs typeface="+mn-cs"/>
              </a:rPr>
              <a:t>betrothal ceremony</a:t>
            </a:r>
            <a:r>
              <a:rPr lang="en-US" sz="1200" kern="1200" dirty="0">
                <a:solidFill>
                  <a:schemeClr val="tx1">
                    <a:lumMod val="50000"/>
                  </a:schemeClr>
                </a:solidFill>
                <a:effectLst/>
                <a:latin typeface="+mn-lt"/>
                <a:ea typeface="+mn-ea"/>
                <a:cs typeface="+mn-cs"/>
              </a:rPr>
              <a:t> is </a:t>
            </a:r>
            <a:r>
              <a:rPr lang="en-US" sz="1200" b="1" kern="1200" dirty="0">
                <a:solidFill>
                  <a:schemeClr val="tx1">
                    <a:lumMod val="50000"/>
                  </a:schemeClr>
                </a:solidFill>
                <a:effectLst/>
                <a:latin typeface="+mn-lt"/>
                <a:ea typeface="+mn-ea"/>
                <a:cs typeface="+mn-cs"/>
              </a:rPr>
              <a:t>baptism</a:t>
            </a:r>
            <a:r>
              <a:rPr lang="en-US" sz="1200" kern="1200" dirty="0">
                <a:solidFill>
                  <a:schemeClr val="tx1">
                    <a:lumMod val="50000"/>
                  </a:schemeClr>
                </a:solidFill>
                <a:effectLst/>
                <a:latin typeface="+mn-lt"/>
                <a:ea typeface="+mn-ea"/>
                <a:cs typeface="+mn-cs"/>
              </a:rPr>
              <a:t>, a personal identification with the death and resurrection of Jesus and is incorporated into his collective bride (</a:t>
            </a:r>
            <a:r>
              <a:rPr lang="en-US" sz="1200" b="1" i="1" kern="1200" dirty="0">
                <a:solidFill>
                  <a:schemeClr val="tx1">
                    <a:lumMod val="50000"/>
                  </a:schemeClr>
                </a:solidFill>
                <a:effectLst/>
                <a:latin typeface="+mn-lt"/>
                <a:ea typeface="+mn-ea"/>
                <a:cs typeface="+mn-cs"/>
              </a:rPr>
              <a:t>Romans 6:1-10; 1 Corinthians 1:13; 12:13; Galatians 3:26-29</a:t>
            </a:r>
            <a:r>
              <a:rPr lang="en-US" sz="1200" kern="1200" dirty="0">
                <a:solidFill>
                  <a:schemeClr val="tx1">
                    <a:lumMod val="50000"/>
                  </a:schemeClr>
                </a:solidFill>
                <a:effectLst/>
                <a:latin typeface="+mn-lt"/>
                <a:ea typeface="+mn-ea"/>
                <a:cs typeface="+mn-cs"/>
              </a:rPr>
              <a:t>). Our </a:t>
            </a:r>
            <a:r>
              <a:rPr lang="en-US" sz="1200" b="1" kern="1200" dirty="0">
                <a:solidFill>
                  <a:schemeClr val="tx1">
                    <a:lumMod val="50000"/>
                  </a:schemeClr>
                </a:solidFill>
                <a:effectLst/>
                <a:latin typeface="+mn-lt"/>
                <a:ea typeface="+mn-ea"/>
                <a:cs typeface="+mn-cs"/>
              </a:rPr>
              <a:t>betrothal feast</a:t>
            </a:r>
            <a:r>
              <a:rPr lang="en-US" sz="1200" kern="1200" dirty="0">
                <a:solidFill>
                  <a:schemeClr val="tx1">
                    <a:lumMod val="50000"/>
                  </a:schemeClr>
                </a:solidFill>
                <a:effectLst/>
                <a:latin typeface="+mn-lt"/>
                <a:ea typeface="+mn-ea"/>
                <a:cs typeface="+mn-cs"/>
              </a:rPr>
              <a:t> is</a:t>
            </a:r>
            <a:r>
              <a:rPr lang="en-US" sz="1200" kern="1200" baseline="0" dirty="0">
                <a:solidFill>
                  <a:schemeClr val="tx1">
                    <a:lumMod val="50000"/>
                  </a:schemeClr>
                </a:solidFill>
                <a:effectLst/>
                <a:latin typeface="+mn-lt"/>
                <a:ea typeface="+mn-ea"/>
                <a:cs typeface="+mn-cs"/>
              </a:rPr>
              <a:t> </a:t>
            </a:r>
            <a:r>
              <a:rPr lang="en-US" sz="1200" b="1" kern="1200" baseline="0" dirty="0">
                <a:solidFill>
                  <a:schemeClr val="tx1">
                    <a:lumMod val="50000"/>
                  </a:schemeClr>
                </a:solidFill>
                <a:effectLst/>
                <a:latin typeface="+mn-lt"/>
                <a:ea typeface="+mn-ea"/>
                <a:cs typeface="+mn-cs"/>
              </a:rPr>
              <a:t>baptism</a:t>
            </a:r>
            <a:r>
              <a:rPr lang="en-US" sz="1200" kern="1200" dirty="0">
                <a:solidFill>
                  <a:schemeClr val="tx1">
                    <a:lumMod val="50000"/>
                  </a:schemeClr>
                </a:solidFill>
                <a:effectLst/>
                <a:latin typeface="+mn-lt"/>
                <a:ea typeface="+mn-ea"/>
                <a:cs typeface="+mn-cs"/>
              </a:rPr>
              <a:t>, by which we celebrate our betrothal to Christ and anticipate our wedding ceremony that includes the much grander “wedding supper of the Lamb” (</a:t>
            </a:r>
            <a:r>
              <a:rPr lang="en-US" sz="1200" b="1" i="1" kern="1200" dirty="0">
                <a:solidFill>
                  <a:schemeClr val="tx1">
                    <a:lumMod val="50000"/>
                  </a:schemeClr>
                </a:solidFill>
                <a:effectLst/>
                <a:latin typeface="+mn-lt"/>
                <a:ea typeface="+mn-ea"/>
                <a:cs typeface="+mn-cs"/>
              </a:rPr>
              <a:t>Revelations 19:9</a:t>
            </a:r>
            <a:r>
              <a:rPr lang="en-US" sz="1200" kern="1200" dirty="0">
                <a:solidFill>
                  <a:schemeClr val="tx1">
                    <a:lumMod val="50000"/>
                  </a:schemeClr>
                </a:solidFill>
                <a:effectLst/>
                <a:latin typeface="+mn-lt"/>
                <a:ea typeface="+mn-ea"/>
                <a:cs typeface="+mn-cs"/>
              </a:rPr>
              <a:t>). It is also the sign of the new Covenant just like the rainbow was the sign for Noah’s Covenant and circumcision was the sign for Abraham’s Covenant. We renew our covenantal pledge to Christ, of love and fidelity.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gift of the Spirit is the </a:t>
            </a:r>
            <a:r>
              <a:rPr lang="en-US" sz="1200" kern="1200" dirty="0" err="1">
                <a:solidFill>
                  <a:schemeClr val="tx1">
                    <a:lumMod val="50000"/>
                  </a:schemeClr>
                </a:solidFill>
                <a:effectLst/>
                <a:latin typeface="+mn-lt"/>
                <a:ea typeface="+mn-ea"/>
                <a:cs typeface="+mn-cs"/>
              </a:rPr>
              <a:t>promisory</a:t>
            </a:r>
            <a:r>
              <a:rPr lang="en-US" sz="1200" kern="1200" dirty="0">
                <a:solidFill>
                  <a:schemeClr val="tx1">
                    <a:lumMod val="50000"/>
                  </a:schemeClr>
                </a:solidFill>
                <a:effectLst/>
                <a:latin typeface="+mn-lt"/>
                <a:ea typeface="+mn-ea"/>
                <a:cs typeface="+mn-cs"/>
              </a:rPr>
              <a:t> betrothal gift that the betrothed husbands typically give their betrothed bride as a gift before going away to prepare a place for them (Acts 2:38; 10:45; Ephesians 1:13-14). The Spirit is the deposit guaranteeing our inheritance (Ephesians 1:13-14; 2 Corinthians 1:22; 5:5). The Holy Spirit acts the advocate and helper who mentors like older women mentors the young betrothed bride.</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This is what salvation into the Kingdom of God means. It is so much more than just being saved. We were saved (Romans 8:24; Ephesians 2:5), we are being saved (1 Corinthians 1:18; 2 Corinthians 2:15) and we shall be saved when the Lord brings this age to a close and sets up the full reign of God (Romans 5:10; 1 Corinthians 3:15).</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Certainty-seeking faith is a psychological model focused on what is going on inside the head. They are not concerned with believing the truth as much as they are concerned with feeling certain they already believe the truth while avoiding the pain of thinking they might not (sincerely deluding themselves). This becomes the idol of theology and Scripture whereby we feel confident in the correctness of our beliefs but do not actually humbly come to Jesus himself as our source of life (</a:t>
            </a:r>
            <a:r>
              <a:rPr lang="en-US" sz="1200" b="1" i="1" kern="1200" dirty="0">
                <a:solidFill>
                  <a:schemeClr val="tx1">
                    <a:lumMod val="50000"/>
                  </a:schemeClr>
                </a:solidFill>
                <a:effectLst/>
                <a:latin typeface="+mn-lt"/>
                <a:ea typeface="+mn-ea"/>
                <a:cs typeface="+mn-cs"/>
              </a:rPr>
              <a:t>John 5:39-40</a:t>
            </a:r>
            <a:r>
              <a:rPr lang="en-US" sz="1200" kern="1200" dirty="0">
                <a:solidFill>
                  <a:schemeClr val="tx1">
                    <a:lumMod val="50000"/>
                  </a:schemeClr>
                </a:solidFill>
                <a:effectLst/>
                <a:latin typeface="+mn-lt"/>
                <a:ea typeface="+mn-ea"/>
                <a:cs typeface="+mn-cs"/>
              </a:rPr>
              <a:t>). As Jack Taylor says, “The Trinity of some evangelicals is God the Father, God the Son and God the Holy Bible.”  (Kendall, 2014). The one foundation is Jesus (1 Corinthians 3:11), the cornerstone (1 Peter 2:6-7; Ephesians 2:2). My source of life is found in Jesus, not my beliefs about the Bible.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28</a:t>
            </a:fld>
            <a:endParaRPr lang="en-MY"/>
          </a:p>
        </p:txBody>
      </p:sp>
    </p:spTree>
    <p:extLst>
      <p:ext uri="{BB962C8B-B14F-4D97-AF65-F5344CB8AC3E}">
        <p14:creationId xmlns:p14="http://schemas.microsoft.com/office/powerpoint/2010/main" val="4263914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Illustration of marriage</a:t>
            </a:r>
            <a:r>
              <a:rPr lang="en-MY" baseline="0" dirty="0"/>
              <a:t> which is</a:t>
            </a:r>
            <a:r>
              <a:rPr lang="en-MY" dirty="0"/>
              <a:t> contractual-based and covenantal-based.</a:t>
            </a:r>
          </a:p>
          <a:p>
            <a:endParaRPr lang="en-MY" dirty="0"/>
          </a:p>
          <a:p>
            <a:r>
              <a:rPr lang="en-US" sz="1200" i="1" kern="1200" dirty="0">
                <a:solidFill>
                  <a:schemeClr val="tx1">
                    <a:lumMod val="50000"/>
                  </a:schemeClr>
                </a:solidFill>
                <a:effectLst/>
                <a:latin typeface="+mn-lt"/>
                <a:ea typeface="+mn-ea"/>
                <a:cs typeface="+mn-cs"/>
              </a:rPr>
              <a:t>John 5:39–40 (NLT) </a:t>
            </a:r>
            <a:endParaRPr lang="en-MY" sz="1200" kern="1200" dirty="0">
              <a:solidFill>
                <a:schemeClr val="tx1">
                  <a:lumMod val="50000"/>
                </a:schemeClr>
              </a:solidFill>
              <a:effectLst/>
              <a:latin typeface="+mn-lt"/>
              <a:ea typeface="+mn-ea"/>
              <a:cs typeface="+mn-cs"/>
            </a:endParaRPr>
          </a:p>
          <a:p>
            <a:r>
              <a:rPr lang="en-US" sz="1200" i="1" kern="1200" baseline="30000" dirty="0">
                <a:solidFill>
                  <a:schemeClr val="tx1">
                    <a:lumMod val="50000"/>
                  </a:schemeClr>
                </a:solidFill>
                <a:effectLst/>
                <a:latin typeface="+mn-lt"/>
                <a:ea typeface="+mn-ea"/>
                <a:cs typeface="+mn-cs"/>
              </a:rPr>
              <a:t>39 </a:t>
            </a:r>
            <a:r>
              <a:rPr lang="en-US" sz="1200" i="1" kern="1200" dirty="0">
                <a:solidFill>
                  <a:schemeClr val="tx1">
                    <a:lumMod val="50000"/>
                  </a:schemeClr>
                </a:solidFill>
                <a:effectLst/>
                <a:latin typeface="+mn-lt"/>
                <a:ea typeface="+mn-ea"/>
                <a:cs typeface="+mn-cs"/>
              </a:rPr>
              <a:t>“You search the Scriptures because you think they give you eternal life. But the Scriptures point to me! </a:t>
            </a:r>
            <a:r>
              <a:rPr lang="en-US" sz="1200" i="1" kern="1200" baseline="30000" dirty="0">
                <a:solidFill>
                  <a:schemeClr val="tx1">
                    <a:lumMod val="50000"/>
                  </a:schemeClr>
                </a:solidFill>
                <a:effectLst/>
                <a:latin typeface="+mn-lt"/>
                <a:ea typeface="+mn-ea"/>
                <a:cs typeface="+mn-cs"/>
              </a:rPr>
              <a:t>40 </a:t>
            </a:r>
            <a:r>
              <a:rPr lang="en-US" sz="1200" i="1" kern="1200" dirty="0">
                <a:solidFill>
                  <a:schemeClr val="tx1">
                    <a:lumMod val="50000"/>
                  </a:schemeClr>
                </a:solidFill>
                <a:effectLst/>
                <a:latin typeface="+mn-lt"/>
                <a:ea typeface="+mn-ea"/>
                <a:cs typeface="+mn-cs"/>
              </a:rPr>
              <a:t>Yet you refuse to come to me to receive this life. </a:t>
            </a:r>
            <a:endParaRPr lang="en-MY" sz="11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MY" sz="1200" kern="1200" dirty="0">
                <a:solidFill>
                  <a:schemeClr val="tx1">
                    <a:lumMod val="50000"/>
                  </a:schemeClr>
                </a:solidFill>
                <a:effectLst/>
                <a:latin typeface="+mn-lt"/>
                <a:ea typeface="+mn-ea"/>
                <a:cs typeface="+mn-cs"/>
              </a:rPr>
              <a:t>What we eat literally becomes us. In the same way, the spiritual food we digest will determine the person we become. We live by every word that proceeds from the mouth of God (Matthew 4:4; Ps. 1). The Hebrew word for “meditate” is </a:t>
            </a:r>
            <a:r>
              <a:rPr lang="en-MY" sz="1200" i="1" kern="1200" dirty="0" err="1">
                <a:solidFill>
                  <a:schemeClr val="tx1">
                    <a:lumMod val="50000"/>
                  </a:schemeClr>
                </a:solidFill>
                <a:effectLst/>
                <a:latin typeface="+mn-lt"/>
                <a:ea typeface="+mn-ea"/>
                <a:cs typeface="+mn-cs"/>
              </a:rPr>
              <a:t>hagah</a:t>
            </a:r>
            <a:r>
              <a:rPr lang="en-MY" sz="1200" kern="1200" dirty="0">
                <a:solidFill>
                  <a:schemeClr val="tx1">
                    <a:lumMod val="50000"/>
                  </a:schemeClr>
                </a:solidFill>
                <a:effectLst/>
                <a:latin typeface="+mn-lt"/>
                <a:ea typeface="+mn-ea"/>
                <a:cs typeface="+mn-cs"/>
              </a:rPr>
              <a:t>. As water, soil and the sun nourish a tree, so the Word of God nourishes our soul. As Tozer says, “The Bible is not an end in itself, but a means to bring men to an intimate and satisfying knowledge of God, that they may enter into Him, that they may delight in His presence, may taste and know the sweetness of the very God Himself is the core and </a:t>
            </a:r>
            <a:r>
              <a:rPr lang="en-MY" sz="1200" kern="1200" dirty="0" err="1">
                <a:solidFill>
                  <a:schemeClr val="tx1">
                    <a:lumMod val="50000"/>
                  </a:schemeClr>
                </a:solidFill>
                <a:effectLst/>
                <a:latin typeface="+mn-lt"/>
                <a:ea typeface="+mn-ea"/>
                <a:cs typeface="+mn-cs"/>
              </a:rPr>
              <a:t>center</a:t>
            </a:r>
            <a:r>
              <a:rPr lang="en-MY" sz="1200" kern="1200" dirty="0">
                <a:solidFill>
                  <a:schemeClr val="tx1">
                    <a:lumMod val="50000"/>
                  </a:schemeClr>
                </a:solidFill>
                <a:effectLst/>
                <a:latin typeface="+mn-lt"/>
                <a:ea typeface="+mn-ea"/>
                <a:cs typeface="+mn-cs"/>
              </a:rPr>
              <a:t> of their hearts.” Do not make the mistake of the Pharisees who knew Scripture but missed Jesus totally (John 5:39-40). The ultimate end of Scripture is the text itself but an intimate, joyful, nourishing friendship with the living God. </a:t>
            </a:r>
          </a:p>
          <a:p>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Furthermore, we must avoid what Dan Wallace calls bibliolatry – making the Bible our idol. We do this when we replace a living faith in God with an undue veneration of the inspired Scriptures. It is the </a:t>
            </a:r>
            <a:r>
              <a:rPr lang="en-US" sz="1200" kern="1200" dirty="0" err="1">
                <a:solidFill>
                  <a:schemeClr val="tx1">
                    <a:lumMod val="50000"/>
                  </a:schemeClr>
                </a:solidFill>
                <a:effectLst/>
                <a:latin typeface="+mn-lt"/>
                <a:ea typeface="+mn-ea"/>
                <a:cs typeface="+mn-cs"/>
              </a:rPr>
              <a:t>depersonalisation</a:t>
            </a:r>
            <a:r>
              <a:rPr lang="en-US" sz="1200" kern="1200" dirty="0">
                <a:solidFill>
                  <a:schemeClr val="tx1">
                    <a:lumMod val="50000"/>
                  </a:schemeClr>
                </a:solidFill>
                <a:effectLst/>
                <a:latin typeface="+mn-lt"/>
                <a:ea typeface="+mn-ea"/>
                <a:cs typeface="+mn-cs"/>
              </a:rPr>
              <a:t> of God. Eventually we no longer relate to Him. God is reduced to become the object of our investigation, deliberation and thinking rather than the Lord to whom we are subject to. The vitality and dynamism of our religion gets sucked out. As God gets dissected and trisected, our task becomes more like performing an autopsy. It is not a life-giving process. Our stance changes from “I trust in” to “I believe that.” Scriptures, properly used, acts as a guide and pointer to Jesus, the true source of life (John 14:6), thus experiencing dynamic encounters with the God of wonders, to have biblically informed and personal knowledge of God – a passionate friendship with the living God of Scriptures who sets us ablaze with the transforming presence of His Holy Spirit who always points to Jesus. We should avoid bibliolatry but practice a Christocentric faith. </a:t>
            </a:r>
            <a:endParaRPr lang="en-MY" sz="1200" kern="1200" dirty="0">
              <a:solidFill>
                <a:schemeClr val="tx1">
                  <a:lumMod val="50000"/>
                </a:schemeClr>
              </a:solidFill>
              <a:effectLst/>
              <a:latin typeface="+mn-lt"/>
              <a:ea typeface="+mn-ea"/>
              <a:cs typeface="+mn-cs"/>
            </a:endParaRPr>
          </a:p>
          <a:p>
            <a:endParaRPr lang="en-MY" dirty="0"/>
          </a:p>
          <a:p>
            <a:r>
              <a:rPr lang="en-MY" sz="1200" i="1" kern="1200" dirty="0" err="1">
                <a:solidFill>
                  <a:schemeClr val="tx1">
                    <a:lumMod val="50000"/>
                  </a:schemeClr>
                </a:solidFill>
                <a:effectLst/>
                <a:latin typeface="+mn-lt"/>
                <a:ea typeface="+mn-ea"/>
                <a:cs typeface="+mn-cs"/>
              </a:rPr>
              <a:t>Lectio</a:t>
            </a:r>
            <a:r>
              <a:rPr lang="en-MY" sz="1200" i="1" kern="1200" dirty="0">
                <a:solidFill>
                  <a:schemeClr val="tx1">
                    <a:lumMod val="50000"/>
                  </a:schemeClr>
                </a:solidFill>
                <a:effectLst/>
                <a:latin typeface="+mn-lt"/>
                <a:ea typeface="+mn-ea"/>
                <a:cs typeface="+mn-cs"/>
              </a:rPr>
              <a:t> </a:t>
            </a:r>
            <a:r>
              <a:rPr lang="en-MY" sz="1200" i="1" kern="1200" dirty="0" err="1">
                <a:solidFill>
                  <a:schemeClr val="tx1">
                    <a:lumMod val="50000"/>
                  </a:schemeClr>
                </a:solidFill>
                <a:effectLst/>
                <a:latin typeface="+mn-lt"/>
                <a:ea typeface="+mn-ea"/>
                <a:cs typeface="+mn-cs"/>
              </a:rPr>
              <a:t>divina</a:t>
            </a:r>
            <a:r>
              <a:rPr lang="en-MY" sz="1200" i="1" kern="1200" dirty="0">
                <a:solidFill>
                  <a:schemeClr val="tx1">
                    <a:lumMod val="50000"/>
                  </a:schemeClr>
                </a:solidFill>
                <a:effectLst/>
                <a:latin typeface="+mn-lt"/>
                <a:ea typeface="+mn-ea"/>
                <a:cs typeface="+mn-cs"/>
              </a:rPr>
              <a:t> </a:t>
            </a:r>
            <a:r>
              <a:rPr lang="en-MY" sz="1200" kern="1200" dirty="0">
                <a:solidFill>
                  <a:schemeClr val="tx1">
                    <a:lumMod val="50000"/>
                  </a:schemeClr>
                </a:solidFill>
                <a:effectLst/>
                <a:latin typeface="+mn-lt"/>
                <a:ea typeface="+mn-ea"/>
                <a:cs typeface="+mn-cs"/>
              </a:rPr>
              <a:t>is a way of coming to the Bible as a personal letter that we ponder and savour. When you study something you </a:t>
            </a:r>
            <a:r>
              <a:rPr lang="en-MY" sz="1200" kern="1200" dirty="0" err="1">
                <a:solidFill>
                  <a:schemeClr val="tx1">
                    <a:lumMod val="50000"/>
                  </a:schemeClr>
                </a:solidFill>
                <a:effectLst/>
                <a:latin typeface="+mn-lt"/>
                <a:ea typeface="+mn-ea"/>
                <a:cs typeface="+mn-cs"/>
              </a:rPr>
              <a:t>analyze</a:t>
            </a:r>
            <a:r>
              <a:rPr lang="en-MY" sz="1200" kern="1200" dirty="0">
                <a:solidFill>
                  <a:schemeClr val="tx1">
                    <a:lumMod val="50000"/>
                  </a:schemeClr>
                </a:solidFill>
                <a:effectLst/>
                <a:latin typeface="+mn-lt"/>
                <a:ea typeface="+mn-ea"/>
                <a:cs typeface="+mn-cs"/>
              </a:rPr>
              <a:t> it, but when you receive a word from a loved one, you simply open your heart and savour it as Mary did. When you meditate on the Word, you chew it slowly, letting its meaning spread through our blood. Meditation takes time. We focus on one passage, one phrase, one word. We reflect on it in light of our current circumstances; we allow it to convict and comfort us. We pray it. We revisit it. We apply it. </a:t>
            </a:r>
          </a:p>
          <a:p>
            <a:r>
              <a:rPr lang="en-MY" sz="1200" kern="1200" dirty="0">
                <a:solidFill>
                  <a:schemeClr val="tx1">
                    <a:lumMod val="50000"/>
                  </a:schemeClr>
                </a:solidFill>
                <a:effectLst/>
                <a:latin typeface="+mn-lt"/>
                <a:ea typeface="+mn-ea"/>
                <a:cs typeface="+mn-cs"/>
              </a:rPr>
              <a:t>We hide God’s Word in our hearts by immersive experience and committing it to memory. We speak the text (</a:t>
            </a:r>
            <a:r>
              <a:rPr lang="en-MY" sz="1200" i="1" kern="1200" dirty="0" err="1">
                <a:solidFill>
                  <a:schemeClr val="tx1">
                    <a:lumMod val="50000"/>
                  </a:schemeClr>
                </a:solidFill>
                <a:effectLst/>
                <a:latin typeface="+mn-lt"/>
                <a:ea typeface="+mn-ea"/>
                <a:cs typeface="+mn-cs"/>
              </a:rPr>
              <a:t>hagah</a:t>
            </a:r>
            <a:r>
              <a:rPr lang="en-MY" sz="1200" kern="1200" dirty="0">
                <a:solidFill>
                  <a:schemeClr val="tx1">
                    <a:lumMod val="50000"/>
                  </a:schemeClr>
                </a:solidFill>
                <a:effectLst/>
                <a:latin typeface="+mn-lt"/>
                <a:ea typeface="+mn-ea"/>
                <a:cs typeface="+mn-cs"/>
              </a:rPr>
              <a:t>), pronouncing it aloud, literally murmuring it with our mouths. This learning by heart and by mouth. Reading aloud, repeating the words, engages more of our senses and deeply imprints the text upon our minds and heart. It slows down our reading process so we can savour the words. This unhurried, leisurely walk through the Word allows the text to trigger associations from other passages, past memories, and connections to our family our work life, stir up hope for the future and make the story of the Bible our Bible. </a:t>
            </a:r>
          </a:p>
          <a:p>
            <a:r>
              <a:rPr lang="en-MY" sz="1200" kern="1200" dirty="0">
                <a:solidFill>
                  <a:schemeClr val="tx1">
                    <a:lumMod val="50000"/>
                  </a:schemeClr>
                </a:solidFill>
                <a:effectLst/>
                <a:latin typeface="+mn-lt"/>
                <a:ea typeface="+mn-ea"/>
                <a:cs typeface="+mn-cs"/>
              </a:rPr>
              <a:t>We imagine the story to paint portraits of the Scripture on the walls of our minds. Scripture becomes a gallery of thoughts and ideas that touches our innermost being bringing personal revival. </a:t>
            </a:r>
          </a:p>
          <a:p>
            <a:endParaRPr lang="en-MY" dirty="0"/>
          </a:p>
          <a:p>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The New Testament’s covenantal model is focused on the heart – and on what a person does with their life and on the condition of their relationship with God. It is to experience God’s perfect, unconditional love and know that we have unlimited or unsurpassable worth to God and that we are absolutely secure in this love and worth. In this marriage-like relationship, we cannot be absolutely certain with our beliefs but we are confident enough with our faith to make a lifelong commitment to God. Our focus is not on our faith but on the person of Jesus Christ. We trust Jesus enough to go to him for life.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Job was a good example of one who struggled with his faith and beliefs honestly with God and was accepted. God had to confront his mistaken blame-God theology, but applauded Job’s raw honesty (13:3). On the other hand, God rebuked Job’s friends (42:7) for not talking straight (</a:t>
            </a:r>
            <a:r>
              <a:rPr lang="en-US" sz="1200" i="1" kern="1200" dirty="0" err="1">
                <a:solidFill>
                  <a:schemeClr val="tx1">
                    <a:lumMod val="50000"/>
                  </a:schemeClr>
                </a:solidFill>
                <a:effectLst/>
                <a:latin typeface="+mn-lt"/>
                <a:ea typeface="+mn-ea"/>
                <a:cs typeface="+mn-cs"/>
              </a:rPr>
              <a:t>kuwn</a:t>
            </a:r>
            <a:r>
              <a:rPr lang="en-US" sz="1200" kern="1200" dirty="0">
                <a:solidFill>
                  <a:schemeClr val="tx1">
                    <a:lumMod val="50000"/>
                  </a:schemeClr>
                </a:solidFill>
                <a:effectLst/>
                <a:latin typeface="+mn-lt"/>
                <a:ea typeface="+mn-ea"/>
                <a:cs typeface="+mn-cs"/>
              </a:rPr>
              <a:t> – true or accurate or straightforward) but wanted to maintain a simplistic belief that righteous people do not suffer so as to feel secure (4:7-8). Perfect faith need not be one that is free of doubt. What perfect faith needs to be is first and foremost authentic because a genuine relationship can only be real as the parties involved are real. Until our relationship with God is real, it can never be truly transforming. Our inner ugliness can never be transformed by such a relationship but can only remain hidden. Threatening motivations address </a:t>
            </a:r>
            <a:r>
              <a:rPr lang="en-US" sz="1200" kern="1200" dirty="0" err="1">
                <a:solidFill>
                  <a:schemeClr val="tx1">
                    <a:lumMod val="50000"/>
                  </a:schemeClr>
                </a:solidFill>
                <a:effectLst/>
                <a:latin typeface="+mn-lt"/>
                <a:ea typeface="+mn-ea"/>
                <a:cs typeface="+mn-cs"/>
              </a:rPr>
              <a:t>behaviour</a:t>
            </a:r>
            <a:r>
              <a:rPr lang="en-US" sz="1200" kern="1200" dirty="0">
                <a:solidFill>
                  <a:schemeClr val="tx1">
                    <a:lumMod val="50000"/>
                  </a:schemeClr>
                </a:solidFill>
                <a:effectLst/>
                <a:latin typeface="+mn-lt"/>
                <a:ea typeface="+mn-ea"/>
                <a:cs typeface="+mn-cs"/>
              </a:rPr>
              <a:t> but can never transform our identity. Like the inner circle relationship of the Triune God which is other-oriented, self-sacrificial and securely loving, only participating in this divine order can we be transformed into the likeness of Christ.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God isn’t interested in entering into legal contract with us; he wants a profoundly interpersonal, covenantal relationship with us that is characterized by honesty, trust and faithfulness. Salvation isn’t primarily about receiving an acquittal so we can avoid punishment in hell, but is about reconciling to God so as to experience the abundant, eternal life here and now in this life.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Faith isn’t primarily about our beliefs as if God is an academician who is obsessed about whether you arrive at the right intellectual conclusions and doctrines. It is trusting in the beautiful character of Christ as our heavenly husband, about being transformed from the inside out by the power of his unending love as we learn to live the full life in the power of the Spirit, overcoming destructive habits and practices. Such a faith is visible and always evolving, that moves us into action. It’s a journey. In this way, we will not be </a:t>
            </a:r>
            <a:r>
              <a:rPr lang="en-US" sz="1200" kern="1200" dirty="0" err="1">
                <a:solidFill>
                  <a:schemeClr val="tx1">
                    <a:lumMod val="50000"/>
                  </a:schemeClr>
                </a:solidFill>
                <a:effectLst/>
                <a:latin typeface="+mn-lt"/>
                <a:ea typeface="+mn-ea"/>
                <a:cs typeface="+mn-cs"/>
              </a:rPr>
              <a:t>immunised</a:t>
            </a:r>
            <a:r>
              <a:rPr lang="en-US" sz="1200" kern="1200" dirty="0">
                <a:solidFill>
                  <a:schemeClr val="tx1">
                    <a:lumMod val="50000"/>
                  </a:schemeClr>
                </a:solidFill>
                <a:effectLst/>
                <a:latin typeface="+mn-lt"/>
                <a:ea typeface="+mn-ea"/>
                <a:cs typeface="+mn-cs"/>
              </a:rPr>
              <a:t> with minimal Christianity that has just enough of the virus to produce immunity against the real thing.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As we move from </a:t>
            </a:r>
            <a:r>
              <a:rPr lang="en-US" sz="1200" b="1" kern="1200" dirty="0">
                <a:solidFill>
                  <a:schemeClr val="tx1">
                    <a:lumMod val="50000"/>
                  </a:schemeClr>
                </a:solidFill>
                <a:effectLst/>
                <a:latin typeface="+mn-lt"/>
                <a:ea typeface="+mn-ea"/>
                <a:cs typeface="+mn-cs"/>
              </a:rPr>
              <a:t>childhood stage</a:t>
            </a:r>
            <a:r>
              <a:rPr lang="en-US" sz="1200" kern="1200" dirty="0">
                <a:solidFill>
                  <a:schemeClr val="tx1">
                    <a:lumMod val="50000"/>
                  </a:schemeClr>
                </a:solidFill>
                <a:effectLst/>
                <a:latin typeface="+mn-lt"/>
                <a:ea typeface="+mn-ea"/>
                <a:cs typeface="+mn-cs"/>
              </a:rPr>
              <a:t> of the OT which is appears to be more on rules and regulations (which actually protects and provides for his people), immediate rewards and punishments to the </a:t>
            </a:r>
            <a:r>
              <a:rPr lang="en-US" sz="1200" b="1" kern="1200" dirty="0">
                <a:solidFill>
                  <a:schemeClr val="tx1">
                    <a:lumMod val="50000"/>
                  </a:schemeClr>
                </a:solidFill>
                <a:effectLst/>
                <a:latin typeface="+mn-lt"/>
                <a:ea typeface="+mn-ea"/>
                <a:cs typeface="+mn-cs"/>
              </a:rPr>
              <a:t>adult stage</a:t>
            </a:r>
            <a:r>
              <a:rPr lang="en-US" sz="1200" kern="1200" dirty="0">
                <a:solidFill>
                  <a:schemeClr val="tx1">
                    <a:lumMod val="50000"/>
                  </a:schemeClr>
                </a:solidFill>
                <a:effectLst/>
                <a:latin typeface="+mn-lt"/>
                <a:ea typeface="+mn-ea"/>
                <a:cs typeface="+mn-cs"/>
              </a:rPr>
              <a:t> of the NT which is based on love and trust (Matthew 22:37-40; Romans 13:10; Galatians 5:14; 1 Corinthians 13:1-13). Love is placed above all other commands and virtues (1 Peter 4:8; Colossians 3:14). This is </a:t>
            </a:r>
            <a:r>
              <a:rPr lang="en-US" sz="1200" b="1" kern="1200" dirty="0">
                <a:solidFill>
                  <a:schemeClr val="tx1">
                    <a:lumMod val="50000"/>
                  </a:schemeClr>
                </a:solidFill>
                <a:effectLst/>
                <a:latin typeface="+mn-lt"/>
                <a:ea typeface="+mn-ea"/>
                <a:cs typeface="+mn-cs"/>
              </a:rPr>
              <a:t>the other-oriented, self-sacrificial</a:t>
            </a:r>
            <a:r>
              <a:rPr lang="en-US" sz="1200" kern="1200" dirty="0">
                <a:solidFill>
                  <a:schemeClr val="tx1">
                    <a:lumMod val="50000"/>
                  </a:schemeClr>
                </a:solidFill>
                <a:effectLst/>
                <a:latin typeface="+mn-lt"/>
                <a:ea typeface="+mn-ea"/>
                <a:cs typeface="+mn-cs"/>
              </a:rPr>
              <a:t> and </a:t>
            </a:r>
            <a:r>
              <a:rPr lang="en-US" sz="1200" b="1" kern="1200" dirty="0">
                <a:solidFill>
                  <a:schemeClr val="tx1">
                    <a:lumMod val="50000"/>
                  </a:schemeClr>
                </a:solidFill>
                <a:effectLst/>
                <a:latin typeface="+mn-lt"/>
                <a:ea typeface="+mn-ea"/>
                <a:cs typeface="+mn-cs"/>
              </a:rPr>
              <a:t>forgiving love</a:t>
            </a:r>
            <a:r>
              <a:rPr lang="en-US" sz="1200" kern="1200" dirty="0">
                <a:solidFill>
                  <a:schemeClr val="tx1">
                    <a:lumMod val="50000"/>
                  </a:schemeClr>
                </a:solidFill>
                <a:effectLst/>
                <a:latin typeface="+mn-lt"/>
                <a:ea typeface="+mn-ea"/>
                <a:cs typeface="+mn-cs"/>
              </a:rPr>
              <a:t> demonstrated on the cross. This became the very foundation on which Jesus based his </a:t>
            </a:r>
            <a:r>
              <a:rPr lang="en-US" sz="1200" b="1" kern="1200" dirty="0">
                <a:solidFill>
                  <a:schemeClr val="tx1">
                    <a:lumMod val="50000"/>
                  </a:schemeClr>
                </a:solidFill>
                <a:effectLst/>
                <a:latin typeface="+mn-lt"/>
                <a:ea typeface="+mn-ea"/>
                <a:cs typeface="+mn-cs"/>
              </a:rPr>
              <a:t>kingdom manifesto of Matthew 5-7</a:t>
            </a:r>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We thus understand and know that while everything in Scripture is inspired, not everything in Scripture carries equal weight (John 5:36). Jesus is the center of Scripture that supersedes everything (Hebrews 1:1-3) because he is the exact representation of God, not an approximation like all the images in the OT. The coming of Jesus reframes everything in the OT, just like the ending of a detective mystery does to all the previous details in the story. We should read everything in the OT through the revelation of God in Christ especially through the lens of the Cross, which sums up everything Jesus was about. The veil over our minds and hearts are removed (2 Corinthians 3:14-16; 4:6). The Bible is more like a novel rather than a cookbook. We don’t read it merely with the original intended meaning but rather to see how each part points to Jesus.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For example, the violence in the OT if seen ln light of </a:t>
            </a:r>
            <a:r>
              <a:rPr lang="en-US" sz="1200" b="1" kern="1200" dirty="0">
                <a:solidFill>
                  <a:schemeClr val="tx1">
                    <a:lumMod val="50000"/>
                  </a:schemeClr>
                </a:solidFill>
                <a:effectLst/>
                <a:latin typeface="+mn-lt"/>
                <a:ea typeface="+mn-ea"/>
                <a:cs typeface="+mn-cs"/>
              </a:rPr>
              <a:t>progressive revelation</a:t>
            </a:r>
            <a:r>
              <a:rPr lang="en-US" sz="1200" kern="1200" dirty="0">
                <a:solidFill>
                  <a:schemeClr val="tx1">
                    <a:lumMod val="50000"/>
                  </a:schemeClr>
                </a:solidFill>
                <a:effectLst/>
                <a:latin typeface="+mn-lt"/>
                <a:ea typeface="+mn-ea"/>
                <a:cs typeface="+mn-cs"/>
              </a:rPr>
              <a:t> can be explained as God condescending to the primitive, hard-heartedness and childish stage of mankind. Violence was unfortunately the only language most people of that time could understand. The revelation of God’s true character on Calvary is the explosion of light that expelled all darkness and is the explosion of love that in principle destroyed hate. God was then able to progressively reveal more and more of his true self and to </a:t>
            </a:r>
            <a:r>
              <a:rPr lang="en-US" sz="1200" kern="1200" dirty="0" err="1">
                <a:solidFill>
                  <a:schemeClr val="tx1">
                    <a:lumMod val="50000"/>
                  </a:schemeClr>
                </a:solidFill>
                <a:effectLst/>
                <a:latin typeface="+mn-lt"/>
                <a:ea typeface="+mn-ea"/>
                <a:cs typeface="+mn-cs"/>
              </a:rPr>
              <a:t>acquience</a:t>
            </a:r>
            <a:r>
              <a:rPr lang="en-US" sz="1200" kern="1200" dirty="0">
                <a:solidFill>
                  <a:schemeClr val="tx1">
                    <a:lumMod val="50000"/>
                  </a:schemeClr>
                </a:solidFill>
                <a:effectLst/>
                <a:latin typeface="+mn-lt"/>
                <a:ea typeface="+mn-ea"/>
                <a:cs typeface="+mn-cs"/>
              </a:rPr>
              <a:t> to their depravity less and less. We must simply trust that the way God is revealed in the crucified is the way he really is.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b="1" kern="1200" dirty="0">
                <a:solidFill>
                  <a:schemeClr val="tx1">
                    <a:lumMod val="50000"/>
                  </a:schemeClr>
                </a:solidFill>
                <a:effectLst/>
                <a:latin typeface="+mn-lt"/>
                <a:ea typeface="+mn-ea"/>
                <a:cs typeface="+mn-cs"/>
              </a:rPr>
              <a:t>Contextualization</a:t>
            </a:r>
            <a:r>
              <a:rPr lang="en-US" sz="1200" kern="1200" dirty="0">
                <a:solidFill>
                  <a:schemeClr val="tx1">
                    <a:lumMod val="50000"/>
                  </a:schemeClr>
                </a:solidFill>
                <a:effectLst/>
                <a:latin typeface="+mn-lt"/>
                <a:ea typeface="+mn-ea"/>
                <a:cs typeface="+mn-cs"/>
              </a:rPr>
              <a:t> of the Word by God is also helpful in our understanding of how God works through progressive revelation. God’s Word is captured in sacred text (2 Timothy 3:16) but we also see that it is applied contextually (2 Timothy 3:17) as it equips us for life in the Kingdom of God. The Spirit teaches us Christ’s Word in the context of real life. Bu contextualization we mean to speak the language of God in the language and context of the receiving culture. For example, the building of the temple of God by David and Solomon. As we read what God says it is like He was rather reluctant for those plans to be put in place (1 Kings 8:16-19). Eventually the temple that was built was largely similar in composition and architecture to temples that predate Solomon’s. It is because the ancients spoke the language of the temple and God speaks to them through the language of the receiving culture. God does not make crowds learn some special religious language but used the common vernacular of the day, so as not to limit our access to Him. For example, He used the language of </a:t>
            </a:r>
            <a:r>
              <a:rPr lang="en-US" sz="1200" i="1" kern="1200" dirty="0" err="1">
                <a:solidFill>
                  <a:schemeClr val="tx1">
                    <a:lumMod val="50000"/>
                  </a:schemeClr>
                </a:solidFill>
                <a:effectLst/>
                <a:latin typeface="+mn-lt"/>
                <a:ea typeface="+mn-ea"/>
                <a:cs typeface="+mn-cs"/>
              </a:rPr>
              <a:t>Koine</a:t>
            </a:r>
            <a:r>
              <a:rPr lang="en-US" sz="1200" i="1" kern="1200" dirty="0">
                <a:solidFill>
                  <a:schemeClr val="tx1">
                    <a:lumMod val="50000"/>
                  </a:schemeClr>
                </a:solidFill>
                <a:effectLst/>
                <a:latin typeface="+mn-lt"/>
                <a:ea typeface="+mn-ea"/>
                <a:cs typeface="+mn-cs"/>
              </a:rPr>
              <a:t> </a:t>
            </a:r>
            <a:r>
              <a:rPr lang="en-US" sz="1200" kern="1200" dirty="0">
                <a:solidFill>
                  <a:schemeClr val="tx1">
                    <a:lumMod val="50000"/>
                  </a:schemeClr>
                </a:solidFill>
                <a:effectLst/>
                <a:latin typeface="+mn-lt"/>
                <a:ea typeface="+mn-ea"/>
                <a:cs typeface="+mn-cs"/>
              </a:rPr>
              <a:t>Greek, koine meaning common. The most prominent version of the Bible for a thousand years was called the Latin Vulgate, the word </a:t>
            </a:r>
            <a:r>
              <a:rPr lang="en-US" sz="1200" i="1" kern="1200" dirty="0">
                <a:solidFill>
                  <a:schemeClr val="tx1">
                    <a:lumMod val="50000"/>
                  </a:schemeClr>
                </a:solidFill>
                <a:effectLst/>
                <a:latin typeface="+mn-lt"/>
                <a:ea typeface="+mn-ea"/>
                <a:cs typeface="+mn-cs"/>
              </a:rPr>
              <a:t>vulgate</a:t>
            </a:r>
            <a:r>
              <a:rPr lang="en-US" sz="1200" kern="1200" dirty="0">
                <a:solidFill>
                  <a:schemeClr val="tx1">
                    <a:lumMod val="50000"/>
                  </a:schemeClr>
                </a:solidFill>
                <a:effectLst/>
                <a:latin typeface="+mn-lt"/>
                <a:ea typeface="+mn-ea"/>
                <a:cs typeface="+mn-cs"/>
              </a:rPr>
              <a:t> meaning “vulgar” or “common.” As soon as God speaks, His goal is always to find a translator – a person who can communicate that message in the common vernacular and </a:t>
            </a:r>
            <a:r>
              <a:rPr lang="en-US" sz="1200" kern="1200" dirty="0" err="1">
                <a:solidFill>
                  <a:schemeClr val="tx1">
                    <a:lumMod val="50000"/>
                  </a:schemeClr>
                </a:solidFill>
                <a:effectLst/>
                <a:latin typeface="+mn-lt"/>
                <a:ea typeface="+mn-ea"/>
                <a:cs typeface="+mn-cs"/>
              </a:rPr>
              <a:t>colonise</a:t>
            </a:r>
            <a:r>
              <a:rPr lang="en-US" sz="1200" kern="1200" dirty="0">
                <a:solidFill>
                  <a:schemeClr val="tx1">
                    <a:lumMod val="50000"/>
                  </a:schemeClr>
                </a:solidFill>
                <a:effectLst/>
                <a:latin typeface="+mn-lt"/>
                <a:ea typeface="+mn-ea"/>
                <a:cs typeface="+mn-cs"/>
              </a:rPr>
              <a:t> the world with the life from heaven. In other words, the Spirit wants to take God’s authentic voice and embed it firmly in your context so that you can live this stuff out in our lives.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Covenantal faith and doubt must be understood in a relational, not psychological paradigm. It is about wavering confidence in him (Matthew 14:31; 21:21). Take God out of the picture, and faith becomes focused on what our mind can do. </a:t>
            </a:r>
            <a:r>
              <a:rPr lang="en-US" sz="1200" b="1" i="1" kern="1200" dirty="0">
                <a:solidFill>
                  <a:schemeClr val="tx1">
                    <a:lumMod val="50000"/>
                  </a:schemeClr>
                </a:solidFill>
                <a:effectLst/>
                <a:latin typeface="+mn-lt"/>
                <a:ea typeface="+mn-ea"/>
                <a:cs typeface="+mn-cs"/>
              </a:rPr>
              <a:t>James 1:6-8</a:t>
            </a:r>
            <a:r>
              <a:rPr lang="en-US" sz="1200" kern="1200" dirty="0">
                <a:solidFill>
                  <a:schemeClr val="tx1">
                    <a:lumMod val="50000"/>
                  </a:schemeClr>
                </a:solidFill>
                <a:effectLst/>
                <a:latin typeface="+mn-lt"/>
                <a:ea typeface="+mn-ea"/>
                <a:cs typeface="+mn-cs"/>
              </a:rPr>
              <a:t> and </a:t>
            </a:r>
            <a:r>
              <a:rPr lang="en-US" sz="1200" b="1" i="1" kern="1200" dirty="0">
                <a:solidFill>
                  <a:schemeClr val="tx1">
                    <a:lumMod val="50000"/>
                  </a:schemeClr>
                </a:solidFill>
                <a:effectLst/>
                <a:latin typeface="+mn-lt"/>
                <a:ea typeface="+mn-ea"/>
                <a:cs typeface="+mn-cs"/>
              </a:rPr>
              <a:t>Mark 11:24</a:t>
            </a:r>
            <a:r>
              <a:rPr lang="en-US" sz="1200" kern="1200" dirty="0">
                <a:solidFill>
                  <a:schemeClr val="tx1">
                    <a:lumMod val="50000"/>
                  </a:schemeClr>
                </a:solidFill>
                <a:effectLst/>
                <a:latin typeface="+mn-lt"/>
                <a:ea typeface="+mn-ea"/>
                <a:cs typeface="+mn-cs"/>
              </a:rPr>
              <a:t> about mountain moving faith must be interpreted using Scripture interpreting Scripture (interpret a verse in light of everything the Bible has to say about the subject matter). There are other verses that say that what we ask must be aligned to God’s will. That verse also is in light of the frequent use of hyperbole (exaggerated expression e.g. I have told you a million times to...).</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Now faith is the substantiating (</a:t>
            </a:r>
            <a:r>
              <a:rPr lang="en-US" sz="1200" i="1" kern="1200" dirty="0">
                <a:solidFill>
                  <a:schemeClr val="tx1">
                    <a:lumMod val="50000"/>
                  </a:schemeClr>
                </a:solidFill>
                <a:effectLst/>
                <a:latin typeface="+mn-lt"/>
                <a:ea typeface="+mn-ea"/>
                <a:cs typeface="+mn-cs"/>
              </a:rPr>
              <a:t>hypostasis – </a:t>
            </a:r>
            <a:r>
              <a:rPr lang="en-US" sz="1200" kern="1200" dirty="0">
                <a:solidFill>
                  <a:schemeClr val="tx1">
                    <a:lumMod val="50000"/>
                  </a:schemeClr>
                </a:solidFill>
                <a:effectLst/>
                <a:latin typeface="+mn-lt"/>
                <a:ea typeface="+mn-ea"/>
                <a:cs typeface="+mn-cs"/>
              </a:rPr>
              <a:t>substance, essence) of things hoped for, the conviction (</a:t>
            </a:r>
            <a:r>
              <a:rPr lang="en-US" sz="1200" i="1" kern="1200" dirty="0" err="1">
                <a:solidFill>
                  <a:schemeClr val="tx1">
                    <a:lumMod val="50000"/>
                  </a:schemeClr>
                </a:solidFill>
                <a:effectLst/>
                <a:latin typeface="+mn-lt"/>
                <a:ea typeface="+mn-ea"/>
                <a:cs typeface="+mn-cs"/>
              </a:rPr>
              <a:t>elegchos</a:t>
            </a:r>
            <a:r>
              <a:rPr lang="en-US" sz="1200" i="1" kern="1200" dirty="0">
                <a:solidFill>
                  <a:schemeClr val="tx1">
                    <a:lumMod val="50000"/>
                  </a:schemeClr>
                </a:solidFill>
                <a:effectLst/>
                <a:latin typeface="+mn-lt"/>
                <a:ea typeface="+mn-ea"/>
                <a:cs typeface="+mn-cs"/>
              </a:rPr>
              <a:t> – </a:t>
            </a:r>
            <a:r>
              <a:rPr lang="en-US" sz="1200" kern="1200" dirty="0">
                <a:solidFill>
                  <a:schemeClr val="tx1">
                    <a:lumMod val="50000"/>
                  </a:schemeClr>
                </a:solidFill>
                <a:effectLst/>
                <a:latin typeface="+mn-lt"/>
                <a:ea typeface="+mn-ea"/>
                <a:cs typeface="+mn-cs"/>
              </a:rPr>
              <a:t>evidence that leads to a particular conviction) of things not seen (</a:t>
            </a:r>
            <a:r>
              <a:rPr lang="en-US" sz="1200" b="1" i="1" kern="1200" dirty="0">
                <a:solidFill>
                  <a:schemeClr val="tx1">
                    <a:lumMod val="50000"/>
                  </a:schemeClr>
                </a:solidFill>
                <a:effectLst/>
                <a:latin typeface="+mn-lt"/>
                <a:ea typeface="+mn-ea"/>
                <a:cs typeface="+mn-cs"/>
              </a:rPr>
              <a:t>Hebrews 11:1</a:t>
            </a:r>
            <a:r>
              <a:rPr lang="en-US" sz="1200" kern="1200" dirty="0">
                <a:solidFill>
                  <a:schemeClr val="tx1">
                    <a:lumMod val="50000"/>
                  </a:schemeClr>
                </a:solidFill>
                <a:effectLst/>
                <a:latin typeface="+mn-lt"/>
                <a:ea typeface="+mn-ea"/>
                <a:cs typeface="+mn-cs"/>
              </a:rPr>
              <a:t>). Thus, faith involves embracing a vivid vision of an anticipated future that in turn gives rise to a compelling conviction that moves us toward that future. We exercise faith when we imaginatively represent, as substantial reality, something in the future that we believe to be God’s will. Faith isn’t about striving for certainty. It’s about striving to remain faithful in the midst of uncertainty.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 </a:t>
            </a:r>
            <a:endParaRPr lang="en-MY" sz="1200" kern="1200" dirty="0">
              <a:solidFill>
                <a:schemeClr val="tx1">
                  <a:lumMod val="50000"/>
                </a:schemeClr>
              </a:solidFill>
              <a:effectLst/>
              <a:latin typeface="+mn-lt"/>
              <a:ea typeface="+mn-ea"/>
              <a:cs typeface="+mn-cs"/>
            </a:endParaRPr>
          </a:p>
          <a:p>
            <a:r>
              <a:rPr lang="en-US" sz="1200" kern="1200" dirty="0">
                <a:solidFill>
                  <a:schemeClr val="tx1">
                    <a:lumMod val="50000"/>
                  </a:schemeClr>
                </a:solidFill>
                <a:effectLst/>
                <a:latin typeface="+mn-lt"/>
                <a:ea typeface="+mn-ea"/>
                <a:cs typeface="+mn-cs"/>
              </a:rPr>
              <a:t>We should also avoid treating Scriptural principles as if they were magical </a:t>
            </a:r>
            <a:r>
              <a:rPr lang="en-US" sz="1200" kern="1200" dirty="0" err="1">
                <a:solidFill>
                  <a:schemeClr val="tx1">
                    <a:lumMod val="50000"/>
                  </a:schemeClr>
                </a:solidFill>
                <a:effectLst/>
                <a:latin typeface="+mn-lt"/>
                <a:ea typeface="+mn-ea"/>
                <a:cs typeface="+mn-cs"/>
              </a:rPr>
              <a:t>formulaes</a:t>
            </a:r>
            <a:r>
              <a:rPr lang="en-US" sz="1200" kern="1200" dirty="0">
                <a:solidFill>
                  <a:schemeClr val="tx1">
                    <a:lumMod val="50000"/>
                  </a:schemeClr>
                </a:solidFill>
                <a:effectLst/>
                <a:latin typeface="+mn-lt"/>
                <a:ea typeface="+mn-ea"/>
                <a:cs typeface="+mn-cs"/>
              </a:rPr>
              <a:t> (e.g. Proverbs 22:6 – raising children the right way does not take away their free will or collapse all other influences in their life).</a:t>
            </a:r>
            <a:endParaRPr lang="en-MY" sz="1200" kern="1200" dirty="0">
              <a:solidFill>
                <a:schemeClr val="tx1">
                  <a:lumMod val="50000"/>
                </a:schemeClr>
              </a:solidFill>
              <a:effectLst/>
              <a:latin typeface="+mn-lt"/>
              <a:ea typeface="+mn-ea"/>
              <a:cs typeface="+mn-cs"/>
            </a:endParaRPr>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29</a:t>
            </a:fld>
            <a:endParaRPr lang="en-MY"/>
          </a:p>
        </p:txBody>
      </p:sp>
    </p:spTree>
    <p:extLst>
      <p:ext uri="{BB962C8B-B14F-4D97-AF65-F5344CB8AC3E}">
        <p14:creationId xmlns:p14="http://schemas.microsoft.com/office/powerpoint/2010/main" val="17745697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We need to</a:t>
            </a:r>
            <a:r>
              <a:rPr lang="en-MY" baseline="0" dirty="0"/>
              <a:t> create a culture of dialogue where doubters feel safe to express and work through their questions. We must be willing to respect the thoughts and opinions, making sure we value doubters, even if we differ in belief. This kind of environment respects the free will of individuals and helps people not be afraid of offending us in their exploration and questioning. </a:t>
            </a:r>
          </a:p>
          <a:p>
            <a:endParaRPr lang="en-MY" baseline="0" dirty="0"/>
          </a:p>
          <a:p>
            <a:r>
              <a:rPr lang="en-MY" baseline="0" dirty="0"/>
              <a:t>Culture creation that allows dialogue requires immense trust in God, requires letting go of the need to fix, change or control others’ beliefs or actions. It requires trusting that God’s Spirit can work behind the scenes in people’s hearts as we create the culture where they are free to question, doubt and explore faith at their own pace. </a:t>
            </a:r>
          </a:p>
          <a:p>
            <a:endParaRPr lang="en-MY" baseline="0" dirty="0"/>
          </a:p>
          <a:p>
            <a:r>
              <a:rPr lang="en-MY" baseline="0" dirty="0"/>
              <a:t>We see all people as work in progress. That is reason for the title of the book, “No Perfect People Allowed.” “Perfect”, </a:t>
            </a:r>
            <a:r>
              <a:rPr lang="en-MY" i="1" baseline="0" dirty="0" err="1"/>
              <a:t>telios</a:t>
            </a:r>
            <a:r>
              <a:rPr lang="en-MY" i="0" baseline="0" dirty="0"/>
              <a:t> in Greek, conveys the idea of being “complete” or “whole.” That is the idea of shalom.</a:t>
            </a:r>
            <a:r>
              <a:rPr lang="en-MY" baseline="0" dirty="0"/>
              <a:t> To assume we are all on a spiritual journey, seeking to take next steps of trust, helps level the playing field. The goal is a lifelong process of deeper acts of trust. We must equip our people to recognise and acknowledge God’s work in the lives of seekers and helping them to interpret for themselves what the Lord is doing in their lives. </a:t>
            </a:r>
          </a:p>
          <a:p>
            <a:endParaRPr lang="en-MY" baseline="0" dirty="0"/>
          </a:p>
          <a:p>
            <a:r>
              <a:rPr lang="en-MY" baseline="0" dirty="0"/>
              <a:t>This does not mean we never confront wrongdoing or challenge people with truth, but we do this with respect and love. We seek to listen as much as we speak. Creating a culture of dialogue is all about trust. </a:t>
            </a:r>
          </a:p>
          <a:p>
            <a:endParaRPr lang="en-MY" baseline="0" dirty="0"/>
          </a:p>
          <a:p>
            <a:r>
              <a:rPr lang="en-MY" baseline="0" dirty="0"/>
              <a:t>For this to happen there must be a environment that encourages the marrying of:</a:t>
            </a:r>
          </a:p>
          <a:p>
            <a:endParaRPr lang="en-MY" baseline="0" dirty="0"/>
          </a:p>
          <a:p>
            <a:pPr marL="171450" indent="-171450">
              <a:buFont typeface="Arial" panose="020B0604020202020204" pitchFamily="34" charset="0"/>
              <a:buChar char="•"/>
            </a:pPr>
            <a:r>
              <a:rPr lang="en-MY" baseline="0" dirty="0"/>
              <a:t>Authenticity – No need to pretend. Nothing to prove, nothing to lose, nothing to hide = True liberty. Vulnerability is required to live this way. But in church can be rather intolerant in that people are made to feel that is they show their shortcomings and warts, people will not like them. </a:t>
            </a:r>
          </a:p>
          <a:p>
            <a:pPr marL="171450" indent="-171450">
              <a:buFont typeface="Arial" panose="020B0604020202020204" pitchFamily="34" charset="0"/>
              <a:buChar char="•"/>
            </a:pPr>
            <a:r>
              <a:rPr lang="en-MY" baseline="0" dirty="0"/>
              <a:t>Acceptance – Come as you are but don’t stay that way. Romans 15:7, “Accept one another, then, just as Christ accepted you.” Acceptance is the most tangible outworking of grace – drawing near in relationship without condemnation. Unfortunately, in church, most people assume they will not be accepted until they change. But God truly values relationship with his children much more than perfect behaviour. </a:t>
            </a:r>
            <a:endParaRPr lang="en-MY"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30</a:t>
            </a:fld>
            <a:endParaRPr lang="en-MY"/>
          </a:p>
        </p:txBody>
      </p:sp>
    </p:spTree>
    <p:extLst>
      <p:ext uri="{BB962C8B-B14F-4D97-AF65-F5344CB8AC3E}">
        <p14:creationId xmlns:p14="http://schemas.microsoft.com/office/powerpoint/2010/main" val="28876118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Faith is the narrowest conceivable movement of the depths of our spirit, not our mind.</a:t>
            </a:r>
            <a:r>
              <a:rPr lang="en-MY" baseline="0" dirty="0"/>
              <a:t> It is how we experience the Reality of God who is the Ultimate Reality. The reality of our worldview is experienced not in the mind but in our hearts (or spirit). See Psalms 51:10 – according to Hebrew poetry parallelism, the second line talks about the same thing as the first line but either reiterates the point and gives an extension of it. So, the heart and spirit is the same thing. </a:t>
            </a:r>
          </a:p>
          <a:p>
            <a:endParaRPr lang="en-MY" baseline="0" dirty="0"/>
          </a:p>
          <a:p>
            <a:r>
              <a:rPr lang="en-MY" baseline="0" dirty="0"/>
              <a:t>Thus, we are exhorted by Paul to walk by faith and not by sight (2 Corinthians 5:7).</a:t>
            </a:r>
          </a:p>
          <a:p>
            <a:endParaRPr lang="en-MY" baseline="0" dirty="0"/>
          </a:p>
          <a:p>
            <a:r>
              <a:rPr lang="en-MY" b="1" baseline="0" dirty="0"/>
              <a:t>Personal Testimony: </a:t>
            </a:r>
          </a:p>
          <a:p>
            <a:r>
              <a:rPr lang="en-MY" dirty="0"/>
              <a:t>Deliverance of oppressed / possessed girl</a:t>
            </a:r>
            <a:r>
              <a:rPr lang="en-MY" baseline="0" dirty="0"/>
              <a:t> and Ben’s son. When faith is in God, it works. When faith is in self or methods, it will break down or remains ineffective.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31</a:t>
            </a:fld>
            <a:endParaRPr lang="en-MY"/>
          </a:p>
        </p:txBody>
      </p:sp>
    </p:spTree>
    <p:extLst>
      <p:ext uri="{BB962C8B-B14F-4D97-AF65-F5344CB8AC3E}">
        <p14:creationId xmlns:p14="http://schemas.microsoft.com/office/powerpoint/2010/main" val="2540355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 fact that we</a:t>
            </a:r>
            <a:r>
              <a:rPr lang="en-MY" baseline="0" dirty="0"/>
              <a:t> haven’t been fulfilled in this world or ever will (no matter how hard we try), is a sign that we have been designed for a world to come. If we don’t keep the eyes of our heart on the paradise to come, we will try to turn this poor fallen world into the paradise it will never be. </a:t>
            </a:r>
          </a:p>
          <a:p>
            <a:endParaRPr lang="en-MY" baseline="0" dirty="0"/>
          </a:p>
          <a:p>
            <a:r>
              <a:rPr lang="en-MY" baseline="0" dirty="0"/>
              <a:t>We will tend to live with the anxiety and </a:t>
            </a:r>
            <a:r>
              <a:rPr lang="en-MY" baseline="0" dirty="0" err="1"/>
              <a:t>driveness</a:t>
            </a:r>
            <a:r>
              <a:rPr lang="en-MY" baseline="0" dirty="0"/>
              <a:t> that come when we believe pragmatically that all we have is this moment and in this present world. But God has placed eternity in our hearts (</a:t>
            </a:r>
            <a:r>
              <a:rPr lang="en-MY" baseline="0" dirty="0" err="1"/>
              <a:t>Ecc</a:t>
            </a:r>
            <a:r>
              <a:rPr lang="en-MY" baseline="0" dirty="0"/>
              <a:t>. 3:11). So live in hope because the paradise, out of this world, is surely coming. Stop asking this fallen world to be the paradise for you that it can never be. We all tend to look for life horizontally when the reality is that we will only ever find life vertically. We all tend to look to the created world to give us life, but ultimately the world will always fall short of our expectations. We all carry around with us our personal catalogue of “if </a:t>
            </a:r>
            <a:r>
              <a:rPr lang="en-MY" baseline="0" dirty="0" err="1"/>
              <a:t>onlys</a:t>
            </a:r>
            <a:r>
              <a:rPr lang="en-MY" baseline="0" dirty="0"/>
              <a:t>.” Whatever sits on the other side of our “if only” is where we are looking for life, peace, joy, hope and lasting contentment of heart. That’s what’s real to us and forms our worldview. We want the grace of relief or release. We get all those in little pieces, but largely they are yet to come. What we all really need is the grace of transformation (see Mark 6:45-52). God’s grace is not always pleasant. Uncomfortable grace may bot be what we want, but it is precisely what we need. Our life might be messy and hard, but that’s not a failure of the plan. It is the plan of God. God is working to complete what he has started in our lives.</a:t>
            </a:r>
          </a:p>
          <a:p>
            <a:endParaRPr lang="en-MY" baseline="0" dirty="0"/>
          </a:p>
          <a:p>
            <a:r>
              <a:rPr lang="en-MY" baseline="0" dirty="0"/>
              <a:t>So, God asks us to set our sights on things above (in heaven) where God is Master (Colossians 3:1-4). God is the Ultimate Reality. </a:t>
            </a:r>
          </a:p>
          <a:p>
            <a:endParaRPr lang="en-MY" baseline="0" dirty="0"/>
          </a:p>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32</a:t>
            </a:fld>
            <a:endParaRPr lang="en-MY"/>
          </a:p>
        </p:txBody>
      </p:sp>
    </p:spTree>
    <p:extLst>
      <p:ext uri="{BB962C8B-B14F-4D97-AF65-F5344CB8AC3E}">
        <p14:creationId xmlns:p14="http://schemas.microsoft.com/office/powerpoint/2010/main" val="74757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Why is it important to</a:t>
            </a:r>
            <a:r>
              <a:rPr lang="en-MY" baseline="0" dirty="0"/>
              <a:t> know God’s purpose for our lives as a community of believers?</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5</a:t>
            </a:fld>
            <a:endParaRPr lang="en-MY"/>
          </a:p>
        </p:txBody>
      </p:sp>
    </p:spTree>
    <p:extLst>
      <p:ext uri="{BB962C8B-B14F-4D97-AF65-F5344CB8AC3E}">
        <p14:creationId xmlns:p14="http://schemas.microsoft.com/office/powerpoint/2010/main" val="10290553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That’s why Jesus said</a:t>
            </a:r>
            <a:r>
              <a:rPr lang="en-MY" baseline="0" dirty="0"/>
              <a:t> </a:t>
            </a:r>
            <a:r>
              <a:rPr lang="en-MY" b="1" baseline="0" dirty="0"/>
              <a:t>His nourishment came comes from doing God’s will </a:t>
            </a:r>
            <a:r>
              <a:rPr lang="en-MY" baseline="0" dirty="0"/>
              <a:t>(</a:t>
            </a:r>
            <a:r>
              <a:rPr lang="en-MY" b="1" baseline="0" dirty="0"/>
              <a:t>John 4:31-34</a:t>
            </a:r>
            <a:r>
              <a:rPr lang="en-MY" baseline="0" dirty="0"/>
              <a:t>). To Jesus, doing God’s will is more important than physical food. And note that God’s purpose for him is to finish “</a:t>
            </a:r>
            <a:r>
              <a:rPr lang="en-MY" b="1" baseline="0" dirty="0"/>
              <a:t>his work</a:t>
            </a:r>
            <a:r>
              <a:rPr lang="en-MY" baseline="0" dirty="0"/>
              <a:t>” (i.e. the Father’s work and agenda) not his own. It is joining God in His work. This was not just merely a nice slogan. Jesus actually lived it out. </a:t>
            </a:r>
          </a:p>
          <a:p>
            <a:endParaRPr lang="en-MY" baseline="0" dirty="0"/>
          </a:p>
          <a:p>
            <a:r>
              <a:rPr lang="en-MY" baseline="0" dirty="0"/>
              <a:t>When the devil tempted Jesus in the desert, his first one was to suggest Jesus turn stones to bread to sooth his gnawing hunger after he had fasted for 40 days. Actually, it was a veiled attempt by the willy devil to make Jesus do his will and not God’s will (Matthew 4:2-4). Every temptation had enough of truth in it to make it plausible, and yet enough poison in it to kill obedience to God; a desire to do God’s will. It was plausible to meet legitimate needs like food (not even wants), to do sensational miracles to capture the attention of people by miraculous protection and also to escape pain but achieve the end of authority and control. </a:t>
            </a:r>
          </a:p>
          <a:p>
            <a:endParaRPr lang="en-MY" baseline="0" dirty="0"/>
          </a:p>
          <a:p>
            <a:r>
              <a:rPr lang="en-MY" baseline="0" dirty="0"/>
              <a:t>Thus, if we like Jesus are nourished by doing God’s will, it also means that </a:t>
            </a:r>
            <a:r>
              <a:rPr lang="en-MY" b="1" baseline="0" dirty="0"/>
              <a:t>if we do not do the Lord’s will, we will starve</a:t>
            </a:r>
            <a:r>
              <a:rPr lang="en-MY" baseline="0" dirty="0"/>
              <a:t>. This means that there will be a constant knowing pain of emptiness in our inner being – a purposelessness. It doesn’t matter what age you are, child or teenager, young adult, adult or elders. If we do not do the Lord’s will we starve. </a:t>
            </a:r>
          </a:p>
          <a:p>
            <a:endParaRPr lang="en-MY" baseline="0" dirty="0"/>
          </a:p>
          <a:p>
            <a:r>
              <a:rPr lang="en-MY" dirty="0"/>
              <a:t>Thinking this way also </a:t>
            </a:r>
            <a:r>
              <a:rPr lang="en-MY" b="1" dirty="0">
                <a:solidFill>
                  <a:srgbClr val="FF0000"/>
                </a:solidFill>
              </a:rPr>
              <a:t>revolutionises prayer</a:t>
            </a:r>
            <a:r>
              <a:rPr lang="en-MY" dirty="0"/>
              <a:t>. Prayer is often seen mostly as our time to ask God for our personal wish</a:t>
            </a:r>
            <a:r>
              <a:rPr lang="en-MY" baseline="0" dirty="0"/>
              <a:t> list. Not completely wrong but inadequate because basically God already knows what we need. So, if He already knows what we need, then why ask in prayer? That’s because </a:t>
            </a:r>
            <a:r>
              <a:rPr lang="en-MY" b="1" baseline="0" dirty="0"/>
              <a:t>prayer is not about our will but about God’s will</a:t>
            </a:r>
            <a:r>
              <a:rPr lang="en-MY" baseline="0" dirty="0"/>
              <a:t>. Prayer is basically </a:t>
            </a:r>
            <a:r>
              <a:rPr lang="en-MY" b="1" baseline="0" dirty="0"/>
              <a:t>wrestling with God </a:t>
            </a:r>
            <a:r>
              <a:rPr lang="en-MY" baseline="0" dirty="0"/>
              <a:t>to </a:t>
            </a:r>
            <a:r>
              <a:rPr lang="en-MY" b="1" baseline="0" dirty="0"/>
              <a:t>truly surrender</a:t>
            </a:r>
            <a:r>
              <a:rPr lang="en-MY" baseline="0" dirty="0"/>
              <a:t>, </a:t>
            </a:r>
            <a:r>
              <a:rPr lang="en-MY" b="1" baseline="0" dirty="0"/>
              <a:t>not to break our spirit but to break our will</a:t>
            </a:r>
            <a:r>
              <a:rPr lang="en-MY" baseline="0" dirty="0"/>
              <a:t>, to move from me-</a:t>
            </a:r>
            <a:r>
              <a:rPr lang="en-MY" baseline="0" dirty="0" err="1"/>
              <a:t>centered</a:t>
            </a:r>
            <a:r>
              <a:rPr lang="en-MY" baseline="0" dirty="0"/>
              <a:t> to God-</a:t>
            </a:r>
            <a:r>
              <a:rPr lang="en-MY" baseline="0" dirty="0" err="1"/>
              <a:t>centered</a:t>
            </a:r>
            <a:r>
              <a:rPr lang="en-MY" baseline="0" dirty="0"/>
              <a:t> perspective and prayer. In other words, so that God will truly be King in our hearts (the seat of our will) and we learn to live as submissive subjects in God’s Kingdom. Prayer transits from </a:t>
            </a:r>
            <a:r>
              <a:rPr lang="en-MY" b="1" baseline="0" dirty="0"/>
              <a:t>wrestling with God </a:t>
            </a:r>
            <a:r>
              <a:rPr lang="en-MY" baseline="0" dirty="0"/>
              <a:t>to become </a:t>
            </a:r>
            <a:r>
              <a:rPr lang="en-MY" b="1" baseline="0" dirty="0"/>
              <a:t>worship and celebration of God</a:t>
            </a:r>
            <a:r>
              <a:rPr lang="en-MY" baseline="0" dirty="0"/>
              <a:t>. </a:t>
            </a:r>
          </a:p>
          <a:p>
            <a:pPr marL="628650" lvl="1" indent="-171450">
              <a:buFont typeface="Arial" panose="020B0604020202020204" pitchFamily="34" charset="0"/>
              <a:buChar char="•"/>
            </a:pPr>
            <a:r>
              <a:rPr lang="en-MY" baseline="0" dirty="0"/>
              <a:t>This happened to </a:t>
            </a:r>
            <a:r>
              <a:rPr lang="en-MY" b="1" baseline="0" dirty="0"/>
              <a:t>Abraham</a:t>
            </a:r>
            <a:r>
              <a:rPr lang="en-MY" baseline="0" dirty="0"/>
              <a:t> when he wrestled with God over the intention of God to destroy Sodom and Gomorrah (</a:t>
            </a:r>
            <a:r>
              <a:rPr lang="en-MY" b="1" i="1" baseline="0" dirty="0"/>
              <a:t>Genesis 18:16-33</a:t>
            </a:r>
            <a:r>
              <a:rPr lang="en-MY" baseline="0" dirty="0"/>
              <a:t>). 50-45-30-20-10 Abraham wrestled with God. In the end, God’s will was done. Do you see the change from God as Monster to God as Gracious in the eyes of Abraham?</a:t>
            </a:r>
          </a:p>
          <a:p>
            <a:pPr marL="628650" lvl="1" indent="-171450">
              <a:buFont typeface="Arial" panose="020B0604020202020204" pitchFamily="34" charset="0"/>
              <a:buChar char="•"/>
            </a:pPr>
            <a:r>
              <a:rPr lang="en-MY" baseline="0" dirty="0"/>
              <a:t>This happened when </a:t>
            </a:r>
            <a:r>
              <a:rPr lang="en-MY" b="1" baseline="0" dirty="0"/>
              <a:t>Jacob</a:t>
            </a:r>
            <a:r>
              <a:rPr lang="en-MY" baseline="0" dirty="0"/>
              <a:t> wrestled with the Lord over his life and his family (</a:t>
            </a:r>
            <a:r>
              <a:rPr lang="en-MY" b="1" i="1" baseline="0" dirty="0"/>
              <a:t>Genesis 32:22-32</a:t>
            </a:r>
            <a:r>
              <a:rPr lang="en-MY" baseline="0" dirty="0"/>
              <a:t>). He wrestled physically the whole night until the break of dawn. Jacob (which means heel-grabber and deceiver) became Israel (God fights). Do you see the change from me-</a:t>
            </a:r>
            <a:r>
              <a:rPr lang="en-MY" baseline="0" dirty="0" err="1"/>
              <a:t>centered</a:t>
            </a:r>
            <a:r>
              <a:rPr lang="en-MY" baseline="0" dirty="0"/>
              <a:t> to God-</a:t>
            </a:r>
            <a:r>
              <a:rPr lang="en-MY" baseline="0" dirty="0" err="1"/>
              <a:t>centered</a:t>
            </a:r>
            <a:r>
              <a:rPr lang="en-MY" baseline="0" dirty="0"/>
              <a:t> in Jacob?</a:t>
            </a:r>
          </a:p>
          <a:p>
            <a:pPr marL="628650" lvl="1" indent="-171450">
              <a:buFont typeface="Arial" panose="020B0604020202020204" pitchFamily="34" charset="0"/>
              <a:buChar char="•"/>
            </a:pPr>
            <a:r>
              <a:rPr lang="en-MY" baseline="0" dirty="0"/>
              <a:t>This even happened with </a:t>
            </a:r>
            <a:r>
              <a:rPr lang="en-MY" b="1" baseline="0" dirty="0"/>
              <a:t>Jesus</a:t>
            </a:r>
            <a:r>
              <a:rPr lang="en-MY" baseline="0" dirty="0"/>
              <a:t> in the Garden of Gethsemane (</a:t>
            </a:r>
            <a:r>
              <a:rPr lang="en-MY" b="1" i="1" baseline="0" dirty="0"/>
              <a:t>Matthew 26:36-46</a:t>
            </a:r>
            <a:r>
              <a:rPr lang="en-MY" baseline="0" dirty="0"/>
              <a:t>). Jesus had just celebrated the Passover with his disciples and which had four cups minus one because the fourth cup was empty and not partaken – this is the cup of God’s fury (</a:t>
            </a:r>
            <a:r>
              <a:rPr lang="en-MY" b="1" i="1" baseline="0" dirty="0"/>
              <a:t>Jeremiah 25:15</a:t>
            </a:r>
            <a:r>
              <a:rPr lang="en-MY" baseline="0" dirty="0"/>
              <a:t>) that Jesus dreaded to drink. Three times he wrestled with </a:t>
            </a:r>
            <a:r>
              <a:rPr lang="en-MY" baseline="0" dirty="0" err="1"/>
              <a:t>Godto</a:t>
            </a:r>
            <a:r>
              <a:rPr lang="en-MY" baseline="0" dirty="0"/>
              <a:t> take away this cup until he came to peaceful submission. The battle of the Cross was won here, not in the actual event. You see, even Jesus in his humanness had to learn obedience through suffering (</a:t>
            </a:r>
            <a:r>
              <a:rPr lang="en-MY" b="1" i="1" baseline="0" dirty="0"/>
              <a:t>Hebrews 5:8</a:t>
            </a:r>
            <a:r>
              <a:rPr lang="en-MY" baseline="0" dirty="0"/>
              <a:t>). </a:t>
            </a:r>
            <a:endParaRPr lang="en-MY" dirty="0"/>
          </a:p>
          <a:p>
            <a:endParaRPr lang="en-MY" dirty="0"/>
          </a:p>
          <a:p>
            <a:r>
              <a:rPr lang="en-MY" b="1" dirty="0"/>
              <a:t>The Lord’s prayer </a:t>
            </a:r>
            <a:r>
              <a:rPr lang="en-MY" dirty="0"/>
              <a:t>clearly reflects this:</a:t>
            </a:r>
          </a:p>
          <a:p>
            <a:pPr marL="628650" lvl="1" indent="-171450">
              <a:buFont typeface="Arial" panose="020B0604020202020204" pitchFamily="34" charset="0"/>
              <a:buChar char="•"/>
            </a:pPr>
            <a:r>
              <a:rPr lang="en-MY" dirty="0"/>
              <a:t>It starts with covenant</a:t>
            </a:r>
            <a:r>
              <a:rPr lang="en-MY" baseline="0" dirty="0"/>
              <a:t> relationship as we address God as our Father in Heaven. </a:t>
            </a:r>
          </a:p>
          <a:p>
            <a:pPr marL="628650" lvl="1" indent="-171450">
              <a:buFont typeface="Arial" panose="020B0604020202020204" pitchFamily="34" charset="0"/>
              <a:buChar char="•"/>
            </a:pPr>
            <a:r>
              <a:rPr lang="en-MY" baseline="0" dirty="0"/>
              <a:t>Then we worship the fame of the name of God in all the world and throughout all eternity. </a:t>
            </a:r>
          </a:p>
          <a:p>
            <a:pPr marL="628650" lvl="1" indent="-171450">
              <a:buFont typeface="Arial" panose="020B0604020202020204" pitchFamily="34" charset="0"/>
              <a:buChar char="•"/>
            </a:pPr>
            <a:r>
              <a:rPr lang="en-MY" baseline="0" dirty="0"/>
              <a:t>Then we proclaim His rule in the Kingdom of God, by enforcing it here on earth as it is already enforced in heaven. </a:t>
            </a:r>
          </a:p>
          <a:p>
            <a:pPr marL="628650" lvl="1" indent="-171450">
              <a:buFont typeface="Arial" panose="020B0604020202020204" pitchFamily="34" charset="0"/>
              <a:buChar char="•"/>
            </a:pPr>
            <a:r>
              <a:rPr lang="en-MY" dirty="0"/>
              <a:t>In the Lord’s prayer, praying</a:t>
            </a:r>
            <a:r>
              <a:rPr lang="en-MY" baseline="0" dirty="0"/>
              <a:t> for God’s will to be done here and now, precedes praying for our daily bread (Matthew 6:10-11).  Could it be that Jesus was not just talking about physical food but actually reiterating that we know and do God’s will, which is our spiritual food? The rest of the prayer than reinforces doing God’s rule in our lives and the enforcement of His will by being released from sin through God’s forgiveness and our forgiveness of others who wronged us, revealing temptation so that we could avoid it and experience victory in our deliverance from the evil one. When God rules this way, His Kingdom comes into our world, our life and our situation. </a:t>
            </a:r>
          </a:p>
          <a:p>
            <a:pPr marL="628650" lvl="1" indent="-171450">
              <a:buFont typeface="Arial" panose="020B0604020202020204" pitchFamily="34" charset="0"/>
              <a:buChar char="•"/>
            </a:pPr>
            <a:r>
              <a:rPr lang="en-MY" baseline="0" dirty="0"/>
              <a:t>We then end by celebrating God’s Kingdom rule: For your is the kingdom and the power and the glory forever. Amen.</a:t>
            </a:r>
          </a:p>
          <a:p>
            <a:endParaRPr lang="en-MY" baseline="0" dirty="0"/>
          </a:p>
          <a:p>
            <a:r>
              <a:rPr lang="en-MY" baseline="0" dirty="0"/>
              <a:t>Thus, if we do not do God’s will, we starve….become emaciated, weak and eventually die. It is a slow and subtle process of dying, like AIDS. But we all struggle and wrestle with God because our will needs to be constantly broken.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6</a:t>
            </a:fld>
            <a:endParaRPr lang="en-MY"/>
          </a:p>
        </p:txBody>
      </p:sp>
    </p:spTree>
    <p:extLst>
      <p:ext uri="{BB962C8B-B14F-4D97-AF65-F5344CB8AC3E}">
        <p14:creationId xmlns:p14="http://schemas.microsoft.com/office/powerpoint/2010/main" val="3392985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The symptom of spiritual starvation is a deep sense of </a:t>
            </a:r>
            <a:r>
              <a:rPr lang="en-MY" b="1" dirty="0"/>
              <a:t>purposelessness</a:t>
            </a:r>
            <a:r>
              <a:rPr lang="en-MY" baseline="0" dirty="0"/>
              <a:t> – not knowing God’s intent for our lives and feeling so insignificant. Vanity of vanities is how Solomon put it in the book of Ecclesiastes. It is a terrible empty feeling that we wake up to. </a:t>
            </a:r>
          </a:p>
          <a:p>
            <a:pPr marL="171450" indent="-171450">
              <a:buFont typeface="Arial" panose="020B0604020202020204" pitchFamily="34" charset="0"/>
              <a:buChar char="•"/>
            </a:pPr>
            <a:r>
              <a:rPr lang="en-MY" b="1" baseline="0" dirty="0"/>
              <a:t>Who am I?</a:t>
            </a:r>
          </a:p>
          <a:p>
            <a:pPr marL="171450" indent="-171450">
              <a:buFont typeface="Arial" panose="020B0604020202020204" pitchFamily="34" charset="0"/>
              <a:buChar char="•"/>
            </a:pPr>
            <a:r>
              <a:rPr lang="en-MY" b="1" baseline="0" dirty="0"/>
              <a:t>Why am I here?</a:t>
            </a:r>
          </a:p>
          <a:p>
            <a:pPr marL="171450" indent="-171450">
              <a:buFont typeface="Arial" panose="020B0604020202020204" pitchFamily="34" charset="0"/>
              <a:buChar char="•"/>
            </a:pPr>
            <a:r>
              <a:rPr lang="en-MY" b="1" baseline="0" dirty="0"/>
              <a:t>What am I supposed to be and to do?</a:t>
            </a:r>
          </a:p>
          <a:p>
            <a:pPr marL="171450" indent="-171450">
              <a:buFont typeface="Arial" panose="020B0604020202020204" pitchFamily="34" charset="0"/>
              <a:buChar char="•"/>
            </a:pPr>
            <a:endParaRPr lang="en-MY" baseline="0" dirty="0"/>
          </a:p>
          <a:p>
            <a:pPr marL="0" indent="0">
              <a:buFont typeface="Arial" panose="020B0604020202020204" pitchFamily="34" charset="0"/>
              <a:buNone/>
            </a:pPr>
            <a:r>
              <a:rPr lang="en-MY" baseline="0" dirty="0"/>
              <a:t>These are the big questions of life. Fortunately, the Bible provides very clear answers to all of these life’s bewildering questions. </a:t>
            </a:r>
          </a:p>
          <a:p>
            <a:pPr marL="0" indent="0">
              <a:buFont typeface="Arial" panose="020B0604020202020204" pitchFamily="34" charset="0"/>
              <a:buNone/>
            </a:pPr>
            <a:endParaRPr lang="en-MY" baseline="0" dirty="0"/>
          </a:p>
          <a:p>
            <a:pPr marL="0" indent="0">
              <a:buFont typeface="Arial" panose="020B0604020202020204" pitchFamily="34" charset="0"/>
              <a:buNone/>
            </a:pPr>
            <a:r>
              <a:rPr lang="en-MY" baseline="0" dirty="0"/>
              <a:t>Even students who go to school ask this question but maybe not with such depth – Why do I have to study Pythagoras Theorem or Archimedes’ Principle or Boyle’s Law? What’s the point?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7</a:t>
            </a:fld>
            <a:endParaRPr lang="en-MY"/>
          </a:p>
        </p:txBody>
      </p:sp>
    </p:spTree>
    <p:extLst>
      <p:ext uri="{BB962C8B-B14F-4D97-AF65-F5344CB8AC3E}">
        <p14:creationId xmlns:p14="http://schemas.microsoft.com/office/powerpoint/2010/main" val="2571211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Most people will try and humbly and safely put themselves somewhere in the middle. But to</a:t>
            </a:r>
            <a:r>
              <a:rPr lang="en-MY" baseline="0" dirty="0"/>
              <a:t> place ourselves there is precarious and is not good according to Jesus because that is the lukewarm position (</a:t>
            </a:r>
            <a:r>
              <a:rPr lang="en-MY" b="1" i="1" baseline="0" dirty="0"/>
              <a:t>Revelations 3:15</a:t>
            </a:r>
            <a:r>
              <a:rPr lang="en-MY" baseline="0" dirty="0"/>
              <a:t>).  It is better to be hot or cold but lukewarm. The godly person can become so sick and tired of trying to be good or if he gets stumbled in a big way that for a while he may adopt the opposite strategy of being “bad” (backslide). There is a legitimate place for coldness of heart. It is better to rebel against conventional faith than to be half-hearted in our practice of faith. When we are spiritually turned off, then God can revive us by turning us back on. That is why Jesus had not qualms about mixing with sinners – taxpayers and prostitutes. </a:t>
            </a:r>
          </a:p>
          <a:p>
            <a:endParaRPr lang="en-MY" baseline="0" dirty="0"/>
          </a:p>
          <a:p>
            <a:r>
              <a:rPr lang="en-MY" baseline="0" dirty="0"/>
              <a:t>But when we </a:t>
            </a:r>
            <a:r>
              <a:rPr lang="en-MY" b="1" baseline="0" dirty="0"/>
              <a:t>pretend to be turned on </a:t>
            </a:r>
            <a:r>
              <a:rPr lang="en-MY" baseline="0" dirty="0"/>
              <a:t>when we </a:t>
            </a:r>
            <a:r>
              <a:rPr lang="en-MY" b="1" baseline="0" dirty="0"/>
              <a:t>really are not, </a:t>
            </a:r>
            <a:r>
              <a:rPr lang="en-MY" baseline="0" dirty="0"/>
              <a:t>we actually </a:t>
            </a:r>
            <a:r>
              <a:rPr lang="en-MY" b="1" baseline="0" dirty="0"/>
              <a:t>make God sick and tired </a:t>
            </a:r>
            <a:r>
              <a:rPr lang="en-MY" baseline="0" dirty="0"/>
              <a:t>of us, even to the point of </a:t>
            </a:r>
            <a:r>
              <a:rPr lang="en-MY" b="1" baseline="0" dirty="0"/>
              <a:t>puking</a:t>
            </a:r>
            <a:r>
              <a:rPr lang="en-MY" baseline="0" dirty="0"/>
              <a:t>. That is why Jesus reserved his harshest criticism to the hypocritical religious leaders who (Matthew 23:1-5). Hypocrites are like those who have their </a:t>
            </a:r>
            <a:r>
              <a:rPr lang="en-MY" b="1" baseline="0" dirty="0"/>
              <a:t>hands tightly clenched </a:t>
            </a:r>
            <a:r>
              <a:rPr lang="en-MY" baseline="0" dirty="0"/>
              <a:t>as they grasp onto their image (</a:t>
            </a:r>
            <a:r>
              <a:rPr lang="en-MY" b="1" baseline="0" dirty="0"/>
              <a:t>impression management</a:t>
            </a:r>
            <a:r>
              <a:rPr lang="en-MY" baseline="0" dirty="0"/>
              <a:t>) so much so that God cannot place anything in their tightly clenched fist. </a:t>
            </a:r>
          </a:p>
          <a:p>
            <a:endParaRPr lang="en-MY" baseline="0" dirty="0"/>
          </a:p>
          <a:p>
            <a:r>
              <a:rPr lang="en-MY" baseline="0" dirty="0"/>
              <a:t>Unfortunately, being lukewarm for Jesus is far too easy to settle in.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9</a:t>
            </a:fld>
            <a:endParaRPr lang="en-MY"/>
          </a:p>
        </p:txBody>
      </p:sp>
    </p:spTree>
    <p:extLst>
      <p:ext uri="{BB962C8B-B14F-4D97-AF65-F5344CB8AC3E}">
        <p14:creationId xmlns:p14="http://schemas.microsoft.com/office/powerpoint/2010/main" val="2785078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How many of you have heard about the prosperity gospel? How many of you agree with the prosperity gospel?</a:t>
            </a:r>
          </a:p>
          <a:p>
            <a:endParaRPr lang="en-MY" dirty="0"/>
          </a:p>
          <a:p>
            <a:r>
              <a:rPr lang="en-MY" dirty="0"/>
              <a:t>The </a:t>
            </a:r>
            <a:r>
              <a:rPr lang="en-MY" b="1" dirty="0"/>
              <a:t>PROSPERITY GOSPEL </a:t>
            </a:r>
            <a:r>
              <a:rPr lang="en-MY" dirty="0"/>
              <a:t>is basically </a:t>
            </a:r>
            <a:r>
              <a:rPr lang="en-MY" b="1" dirty="0"/>
              <a:t>the</a:t>
            </a:r>
            <a:r>
              <a:rPr lang="en-MY" b="1" baseline="0" dirty="0"/>
              <a:t> pursuit of HAPPINESS </a:t>
            </a:r>
            <a:r>
              <a:rPr lang="en-MY" baseline="0" dirty="0"/>
              <a:t>in ease. But we must not fall into the trap of equating happiness with FAITH. In fact joy and </a:t>
            </a:r>
            <a:r>
              <a:rPr lang="en-MY" b="1" baseline="0" dirty="0"/>
              <a:t>happiness may actually erode or inhibit faith </a:t>
            </a:r>
            <a:r>
              <a:rPr lang="en-MY" baseline="0" dirty="0"/>
              <a:t>(</a:t>
            </a:r>
            <a:r>
              <a:rPr lang="en-MY" b="1" baseline="0" dirty="0"/>
              <a:t>Luke 24:41 </a:t>
            </a:r>
            <a:r>
              <a:rPr lang="en-MY" baseline="0" dirty="0"/>
              <a:t>– “Still they stood there in disbelief, filled with joy and wonder.” This was the state of the disciples when they saw their resurrected Master.) </a:t>
            </a:r>
          </a:p>
          <a:p>
            <a:endParaRPr lang="en-MY" baseline="0" dirty="0"/>
          </a:p>
          <a:p>
            <a:r>
              <a:rPr lang="en-MY" baseline="0" dirty="0"/>
              <a:t>Joy should never be looked on as </a:t>
            </a:r>
            <a:r>
              <a:rPr lang="en-MY" b="1" baseline="0" dirty="0"/>
              <a:t>reward</a:t>
            </a:r>
            <a:r>
              <a:rPr lang="en-MY" baseline="0" dirty="0"/>
              <a:t> for good behaviour because then we will tend to congratulate ourselves and steal God’s glory. Neither should we view sadness or depression as </a:t>
            </a:r>
            <a:r>
              <a:rPr lang="en-MY" b="1" baseline="0" dirty="0"/>
              <a:t>punishment</a:t>
            </a:r>
            <a:r>
              <a:rPr lang="en-MY" baseline="0" dirty="0"/>
              <a:t> because to upbraid oneself is to give glory to the devil. Both, equally, are insults to </a:t>
            </a:r>
            <a:r>
              <a:rPr lang="en-MY" b="1" baseline="0" dirty="0"/>
              <a:t>GOD’S GRACE</a:t>
            </a:r>
            <a:r>
              <a:rPr lang="en-MY" baseline="0" dirty="0"/>
              <a:t>. Whether in good times or in bad times, know and accept that we are under the Lord’s grace. In good times remember the bad because this will abort pride. In bad times remember the good because this will give birth to hope. Thus, the way to be truly happy is to hold lightly to happiness. When the Lord gives an inch be grateful and not greedy (so as to grab a mile – this is the essence of the spirit of the prosperity gospel). Furthermore, know that happiness is given not so much for our own comfort but to be shared with others so as to bring relief to someone else in need. </a:t>
            </a:r>
          </a:p>
          <a:p>
            <a:endParaRPr lang="en-MY" baseline="0" dirty="0"/>
          </a:p>
          <a:p>
            <a:r>
              <a:rPr lang="en-MY" baseline="0" dirty="0"/>
              <a:t>God is more interested in our </a:t>
            </a:r>
            <a:r>
              <a:rPr lang="en-MY" b="1" baseline="0" dirty="0"/>
              <a:t>HOLINESS</a:t>
            </a:r>
            <a:r>
              <a:rPr lang="en-MY" baseline="0" dirty="0"/>
              <a:t> than our </a:t>
            </a:r>
            <a:r>
              <a:rPr lang="en-MY" b="1" baseline="0" dirty="0"/>
              <a:t>happiness</a:t>
            </a:r>
            <a:r>
              <a:rPr lang="en-MY" baseline="0" dirty="0"/>
              <a:t>.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10</a:t>
            </a:fld>
            <a:endParaRPr lang="en-MY"/>
          </a:p>
        </p:txBody>
      </p:sp>
    </p:spTree>
    <p:extLst>
      <p:ext uri="{BB962C8B-B14F-4D97-AF65-F5344CB8AC3E}">
        <p14:creationId xmlns:p14="http://schemas.microsoft.com/office/powerpoint/2010/main" val="34924572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b="1" u="sng" dirty="0"/>
              <a:t>Humour: Differences</a:t>
            </a:r>
            <a:endParaRPr lang="en-MY" dirty="0"/>
          </a:p>
          <a:p>
            <a:br>
              <a:rPr lang="en-MY" dirty="0"/>
            </a:br>
            <a:r>
              <a:rPr lang="en-MY" dirty="0"/>
              <a:t>An army general wanted to have some fun with an Anglican bishop.</a:t>
            </a:r>
          </a:p>
          <a:p>
            <a:r>
              <a:rPr lang="en-MY" dirty="0"/>
              <a:t>"My bishop," said the general, "do you know what is the difference between a bishop and a donkey?"</a:t>
            </a:r>
          </a:p>
          <a:p>
            <a:r>
              <a:rPr lang="en-MY" dirty="0"/>
              <a:t>"No," said the bishop.</a:t>
            </a:r>
          </a:p>
          <a:p>
            <a:r>
              <a:rPr lang="en-MY" dirty="0"/>
              <a:t>"One has a cross on his breast and the other on his back," said the general laughing. </a:t>
            </a:r>
          </a:p>
          <a:p>
            <a:r>
              <a:rPr lang="en-MY" dirty="0"/>
              <a:t>The bishop countered, "Do you know what is the difference between an army general and a donkey?"</a:t>
            </a:r>
          </a:p>
          <a:p>
            <a:r>
              <a:rPr lang="en-MY" dirty="0"/>
              <a:t>"Err, no," said the general.</a:t>
            </a:r>
          </a:p>
          <a:p>
            <a:r>
              <a:rPr lang="en-MY" dirty="0"/>
              <a:t>The bishop replied, "Neither do I!"</a:t>
            </a:r>
          </a:p>
          <a:p>
            <a:r>
              <a:rPr lang="en-MY" dirty="0"/>
              <a:t>(Sometimes</a:t>
            </a:r>
            <a:r>
              <a:rPr lang="en-MY" baseline="0" dirty="0"/>
              <a:t> we also find it hard to differentiate between believers and unbelievers!)</a:t>
            </a:r>
            <a:endParaRPr lang="en-MY" dirty="0"/>
          </a:p>
          <a:p>
            <a:endParaRPr lang="en-MY" dirty="0"/>
          </a:p>
          <a:p>
            <a:r>
              <a:rPr lang="en-MY" dirty="0"/>
              <a:t>One of the easiest</a:t>
            </a:r>
            <a:r>
              <a:rPr lang="en-MY" baseline="0" dirty="0"/>
              <a:t> way to become lukewarm is to adopt the perspective of worldliness. In this view, we </a:t>
            </a:r>
            <a:r>
              <a:rPr lang="en-MY" b="1" baseline="0" dirty="0"/>
              <a:t>try and make this world a paradise </a:t>
            </a:r>
            <a:r>
              <a:rPr lang="en-MY" baseline="0" dirty="0"/>
              <a:t>it was never meant to be nor can ever be. If we haven’t been fulfilled in this world, that is a sign that we have been designed for a world to come. If we don’t keep the eyes of our heart on the paradise to come, we will try and turn this poor fallen world into the paradise it can never be. We will then tend to </a:t>
            </a:r>
            <a:r>
              <a:rPr lang="en-MY" b="1" baseline="0" dirty="0"/>
              <a:t>live with anxiety and </a:t>
            </a:r>
            <a:r>
              <a:rPr lang="en-MY" b="1" baseline="0" dirty="0" err="1"/>
              <a:t>drivenness</a:t>
            </a:r>
            <a:r>
              <a:rPr lang="en-MY" b="1" baseline="0" dirty="0"/>
              <a:t> </a:t>
            </a:r>
            <a:r>
              <a:rPr lang="en-MY" baseline="0" dirty="0"/>
              <a:t>that come when we believe that all we have is this moment and this life alone. </a:t>
            </a:r>
          </a:p>
          <a:p>
            <a:endParaRPr lang="en-MY" baseline="0" dirty="0"/>
          </a:p>
          <a:p>
            <a:r>
              <a:rPr lang="en-MY" baseline="0" dirty="0"/>
              <a:t>But </a:t>
            </a:r>
            <a:r>
              <a:rPr lang="en-MY" b="1" baseline="0" dirty="0"/>
              <a:t>God has placed eternity in our hearts (Ecclesiastes 3:11). </a:t>
            </a:r>
            <a:r>
              <a:rPr lang="en-MY" baseline="0" dirty="0"/>
              <a:t>So, instead live in hope because paradise is surely coming and stop asking this fallen world to be the paradise it will not and can never be. We all tend to look for life horizontally when the reality is that we will only ever find life vertically – we all tend to look to the created world to give us life. Thus, we all carry around with us our personal </a:t>
            </a:r>
            <a:r>
              <a:rPr lang="en-MY" b="1" baseline="0" dirty="0"/>
              <a:t>catalogue of “if </a:t>
            </a:r>
            <a:r>
              <a:rPr lang="en-MY" b="1" baseline="0" dirty="0" err="1"/>
              <a:t>onlys</a:t>
            </a:r>
            <a:r>
              <a:rPr lang="en-MY" b="1" baseline="0" dirty="0"/>
              <a:t>.” </a:t>
            </a:r>
            <a:r>
              <a:rPr lang="en-MY" baseline="0" dirty="0"/>
              <a:t>Whatever sits on the other side of our “if only” is where we are actually looking for life, peace, joy, hope and lasting contentment of heart. That’s what’s </a:t>
            </a:r>
            <a:r>
              <a:rPr lang="en-MY" b="1" baseline="0" dirty="0"/>
              <a:t>real</a:t>
            </a:r>
            <a:r>
              <a:rPr lang="en-MY" baseline="0" dirty="0"/>
              <a:t> to us. That’s what’s forms our </a:t>
            </a:r>
            <a:r>
              <a:rPr lang="en-MY" b="1" baseline="0" dirty="0"/>
              <a:t>worldview</a:t>
            </a:r>
            <a:r>
              <a:rPr lang="en-MY" baseline="0" dirty="0"/>
              <a:t>. </a:t>
            </a:r>
          </a:p>
          <a:p>
            <a:endParaRPr lang="en-MY" baseline="0" dirty="0"/>
          </a:p>
          <a:p>
            <a:r>
              <a:rPr lang="en-MY" baseline="0" dirty="0"/>
              <a:t>Furthermore, we want the grace of relief or release. We get all those in little pieces, but largely they are yet to come. We want the idol of happiness. What we all really need is the grace of transformation (Mark 6:45-52). We need holiness. Uncomfortable grace may not be what we want but it is precisely what we need. Our life might be messy and hard, but that’s not a failure of the Plan of God. It is the plan of God. God is working to complete what he has begun in your life and my life. </a:t>
            </a:r>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11</a:t>
            </a:fld>
            <a:endParaRPr lang="en-MY"/>
          </a:p>
        </p:txBody>
      </p:sp>
    </p:spTree>
    <p:extLst>
      <p:ext uri="{BB962C8B-B14F-4D97-AF65-F5344CB8AC3E}">
        <p14:creationId xmlns:p14="http://schemas.microsoft.com/office/powerpoint/2010/main" val="9962984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69C971FF-EF28-4195-A575-329446EFAA55}" type="slidenum">
              <a:rPr lang="en-MY" smtClean="0"/>
              <a:t>12</a:t>
            </a:fld>
            <a:endParaRPr lang="en-MY"/>
          </a:p>
        </p:txBody>
      </p:sp>
    </p:spTree>
    <p:extLst>
      <p:ext uri="{BB962C8B-B14F-4D97-AF65-F5344CB8AC3E}">
        <p14:creationId xmlns:p14="http://schemas.microsoft.com/office/powerpoint/2010/main" val="1022466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6090" y="630937"/>
            <a:ext cx="5234212"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242" y="1098388"/>
            <a:ext cx="10315731" cy="4394988"/>
          </a:xfrm>
        </p:spPr>
        <p:txBody>
          <a:bodyPr anchor="ctr">
            <a:noAutofit/>
          </a:bodyPr>
          <a:lstStyle>
            <a:lvl1pPr algn="ctr">
              <a:defRPr sz="9997" spc="800" baseline="0"/>
            </a:lvl1pPr>
          </a:lstStyle>
          <a:p>
            <a:r>
              <a:rPr lang="en-US"/>
              <a:t>Click to edit Master title style</a:t>
            </a:r>
            <a:endParaRPr lang="en-US" dirty="0"/>
          </a:p>
        </p:txBody>
      </p:sp>
      <p:sp>
        <p:nvSpPr>
          <p:cNvPr id="3" name="Subtitle 2"/>
          <p:cNvSpPr>
            <a:spLocks noGrp="1"/>
          </p:cNvSpPr>
          <p:nvPr>
            <p:ph type="subTitle" idx="1"/>
          </p:nvPr>
        </p:nvSpPr>
        <p:spPr>
          <a:xfrm>
            <a:off x="2214469" y="5979197"/>
            <a:ext cx="8043278" cy="742279"/>
          </a:xfrm>
        </p:spPr>
        <p:txBody>
          <a:bodyPr anchor="t">
            <a:normAutofit/>
          </a:bodyPr>
          <a:lstStyle>
            <a:lvl1pPr marL="0" indent="0" algn="ctr">
              <a:lnSpc>
                <a:spcPct val="100000"/>
              </a:lnSpc>
              <a:buNone/>
              <a:defRPr sz="1999" b="1" i="0" cap="all" spc="400" baseline="0">
                <a:solidFill>
                  <a:schemeClr val="tx2"/>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242" y="6375679"/>
            <a:ext cx="2329115" cy="348462"/>
          </a:xfrm>
        </p:spPr>
        <p:txBody>
          <a:bodyPr/>
          <a:lstStyle>
            <a:lvl1pPr>
              <a:defRPr baseline="0">
                <a:solidFill>
                  <a:schemeClr val="accent1">
                    <a:lumMod val="50000"/>
                  </a:schemeClr>
                </a:solidFill>
              </a:defRPr>
            </a:lvl1pPr>
          </a:lstStyle>
          <a:p>
            <a:fld id="{9334D819-9F07-4261-B09B-9E467E5D9002}" type="datetimeFigureOut">
              <a:rPr lang="en-US" dirty="0"/>
              <a:pPr/>
              <a:t>4/29/2016</a:t>
            </a:fld>
            <a:endParaRPr lang="en-US" dirty="0"/>
          </a:p>
        </p:txBody>
      </p:sp>
      <p:sp>
        <p:nvSpPr>
          <p:cNvPr id="5" name="Footer Placeholder 4"/>
          <p:cNvSpPr>
            <a:spLocks noGrp="1"/>
          </p:cNvSpPr>
          <p:nvPr>
            <p:ph type="ftr" sz="quarter" idx="11"/>
          </p:nvPr>
        </p:nvSpPr>
        <p:spPr>
          <a:xfrm>
            <a:off x="4179244" y="6375679"/>
            <a:ext cx="4113728"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4857" y="6375679"/>
            <a:ext cx="2329116"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39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43831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12D4BB7-F52C-49B6-A705-88389FEBE1C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413144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3700" y="382386"/>
            <a:ext cx="1491743"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6973" y="382386"/>
            <a:ext cx="8390399" cy="560040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185B4CC-75B6-4983-AA89-CC8496D6BC9B}"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407679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a:defRPr sz="3200"/>
            </a:lvl1pPr>
            <a:lvl2pPr>
              <a:defRPr sz="2800"/>
            </a:lvl2pPr>
            <a:lvl3pPr>
              <a:defRPr sz="2800"/>
            </a:lvl3pPr>
            <a:lvl4pPr>
              <a:defRPr sz="2400"/>
            </a:lvl4pPr>
            <a:lvl5pPr>
              <a:defRPr sz="24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2561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085" y="1073889"/>
            <a:ext cx="8184939" cy="4064627"/>
          </a:xfrm>
        </p:spPr>
        <p:txBody>
          <a:bodyPr anchor="b">
            <a:normAutofit/>
          </a:bodyPr>
          <a:lstStyle>
            <a:lvl1pPr>
              <a:defRPr sz="8397"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085" y="5159782"/>
            <a:ext cx="7015661" cy="951135"/>
          </a:xfrm>
        </p:spPr>
        <p:txBody>
          <a:bodyPr>
            <a:normAutofit/>
          </a:bodyPr>
          <a:lstStyle>
            <a:lvl1pPr marL="0" indent="0">
              <a:lnSpc>
                <a:spcPct val="100000"/>
              </a:lnSpc>
              <a:buNone/>
              <a:defRPr sz="1999" b="1" i="0" cap="all" spc="400" baseline="0">
                <a:solidFill>
                  <a:schemeClr val="accent1"/>
                </a:solidFill>
              </a:defRPr>
            </a:lvl1pPr>
            <a:lvl2pPr marL="457063" indent="0">
              <a:buNone/>
              <a:defRPr sz="1999">
                <a:solidFill>
                  <a:schemeClr val="tx1">
                    <a:tint val="75000"/>
                  </a:schemeClr>
                </a:solidFill>
              </a:defRPr>
            </a:lvl2pPr>
            <a:lvl3pPr marL="914126" indent="0">
              <a:buNone/>
              <a:defRPr sz="1799">
                <a:solidFill>
                  <a:schemeClr val="tx1">
                    <a:tint val="75000"/>
                  </a:schemeClr>
                </a:solidFill>
              </a:defRPr>
            </a:lvl3pPr>
            <a:lvl4pPr marL="1371189" indent="0">
              <a:buNone/>
              <a:defRPr sz="1600">
                <a:solidFill>
                  <a:schemeClr val="tx1">
                    <a:tint val="75000"/>
                  </a:schemeClr>
                </a:solidFill>
              </a:defRPr>
            </a:lvl4pPr>
            <a:lvl5pPr marL="1828251" indent="0">
              <a:buNone/>
              <a:defRPr sz="1600">
                <a:solidFill>
                  <a:schemeClr val="tx1">
                    <a:tint val="75000"/>
                  </a:schemeClr>
                </a:solidFill>
              </a:defRPr>
            </a:lvl5pPr>
            <a:lvl6pPr marL="2285314" indent="0">
              <a:buNone/>
              <a:defRPr sz="1600">
                <a:solidFill>
                  <a:schemeClr val="tx1">
                    <a:tint val="75000"/>
                  </a:schemeClr>
                </a:solidFill>
              </a:defRPr>
            </a:lvl6pPr>
            <a:lvl7pPr marL="2742377" indent="0">
              <a:buNone/>
              <a:defRPr sz="1600">
                <a:solidFill>
                  <a:schemeClr val="tx1">
                    <a:tint val="75000"/>
                  </a:schemeClr>
                </a:solidFill>
              </a:defRPr>
            </a:lvl7pPr>
            <a:lvl8pPr marL="3199440" indent="0">
              <a:buNone/>
              <a:defRPr sz="1600">
                <a:solidFill>
                  <a:schemeClr val="tx1">
                    <a:tint val="75000"/>
                  </a:schemeClr>
                </a:solidFill>
              </a:defRPr>
            </a:lvl8pPr>
            <a:lvl9pPr marL="365650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3235704" y="6375679"/>
            <a:ext cx="1493558" cy="348462"/>
          </a:xfrm>
        </p:spPr>
        <p:txBody>
          <a:bodyPr/>
          <a:lstStyle>
            <a:lvl1pPr>
              <a:defRPr baseline="0">
                <a:solidFill>
                  <a:schemeClr val="tx2"/>
                </a:solidFill>
              </a:defRPr>
            </a:lvl1pPr>
          </a:lstStyle>
          <a:p>
            <a:fld id="{A2A61E58-50C3-4A39-8972-9AD81BF12318}" type="datetime1">
              <a:rPr lang="en-US" smtClean="0"/>
              <a:t>4/29/2016</a:t>
            </a:fld>
            <a:endParaRPr lang="en-US"/>
          </a:p>
        </p:txBody>
      </p:sp>
      <p:sp>
        <p:nvSpPr>
          <p:cNvPr id="5" name="Footer Placeholder 4"/>
          <p:cNvSpPr>
            <a:spLocks noGrp="1"/>
          </p:cNvSpPr>
          <p:nvPr>
            <p:ph type="ftr" sz="quarter" idx="11"/>
          </p:nvPr>
        </p:nvSpPr>
        <p:spPr>
          <a:xfrm>
            <a:off x="5277689" y="6375679"/>
            <a:ext cx="4113728" cy="345796"/>
          </a:xfrm>
        </p:spPr>
        <p:txBody>
          <a:bodyPr/>
          <a:lstStyle>
            <a:lvl1pPr>
              <a:defRPr baseline="0">
                <a:solidFill>
                  <a:schemeClr val="tx2"/>
                </a:solidFill>
              </a:defRPr>
            </a:lvl1pPr>
          </a:lstStyle>
          <a:p>
            <a:r>
              <a:rPr lang="en-MY"/>
              <a:t>God's Purpose for US</a:t>
            </a:r>
          </a:p>
        </p:txBody>
      </p:sp>
      <p:sp>
        <p:nvSpPr>
          <p:cNvPr id="6" name="Slide Number Placeholder 5"/>
          <p:cNvSpPr>
            <a:spLocks noGrp="1"/>
          </p:cNvSpPr>
          <p:nvPr>
            <p:ph type="sldNum" sz="quarter" idx="12"/>
          </p:nvPr>
        </p:nvSpPr>
        <p:spPr>
          <a:xfrm>
            <a:off x="9939845" y="6375679"/>
            <a:ext cx="1487179" cy="345796"/>
          </a:xfrm>
        </p:spPr>
        <p:txBody>
          <a:bodyPr/>
          <a:lstStyle>
            <a:lvl1pPr>
              <a:defRPr baseline="0">
                <a:solidFill>
                  <a:schemeClr val="tx2"/>
                </a:solidFill>
              </a:defRPr>
            </a:lvl1pPr>
          </a:lstStyle>
          <a:p>
            <a:fld id="{F36C87F6-986D-49E6-AF40-1B3A1EE8064D}" type="slidenum">
              <a:rPr lang="en-MY" smtClean="0"/>
              <a:t>‹#›</a:t>
            </a:fld>
            <a:endParaRPr lang="en-MY"/>
          </a:p>
        </p:txBody>
      </p:sp>
      <p:grpSp>
        <p:nvGrpSpPr>
          <p:cNvPr id="7" name="Group 6" title="left scallop shape"/>
          <p:cNvGrpSpPr/>
          <p:nvPr/>
        </p:nvGrpSpPr>
        <p:grpSpPr>
          <a:xfrm>
            <a:off x="0" y="0"/>
            <a:ext cx="2813905"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6841484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6973" y="2286000"/>
            <a:ext cx="479935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6065" y="2286000"/>
            <a:ext cx="479935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C7BA622-BF6D-4930-ADBF-DBB4A89DE566}" type="datetime1">
              <a:rPr lang="en-US" smtClean="0"/>
              <a:t>4/29/2016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888048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402" y="381001"/>
            <a:ext cx="10170051"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352" y="2199634"/>
            <a:ext cx="4799350" cy="632529"/>
          </a:xfrm>
        </p:spPr>
        <p:txBody>
          <a:bodyPr anchor="b">
            <a:noAutofit/>
          </a:bodyPr>
          <a:lstStyle>
            <a:lvl1pPr marL="0" indent="0">
              <a:lnSpc>
                <a:spcPct val="100000"/>
              </a:lnSpc>
              <a:buNone/>
              <a:defRPr sz="1899" b="1" cap="all" spc="200" baseline="0">
                <a:solidFill>
                  <a:schemeClr val="tx2"/>
                </a:solidFill>
              </a:defRPr>
            </a:lvl1pPr>
            <a:lvl2pPr marL="457063" indent="0">
              <a:buNone/>
              <a:defRPr sz="18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4" name="Content Placeholder 3"/>
          <p:cNvSpPr>
            <a:spLocks noGrp="1"/>
          </p:cNvSpPr>
          <p:nvPr>
            <p:ph sz="half" idx="2"/>
          </p:nvPr>
        </p:nvSpPr>
        <p:spPr>
          <a:xfrm>
            <a:off x="1256973" y="2909102"/>
            <a:ext cx="479935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2136" y="2199634"/>
            <a:ext cx="4799350" cy="632529"/>
          </a:xfrm>
        </p:spPr>
        <p:txBody>
          <a:bodyPr anchor="b">
            <a:noAutofit/>
          </a:bodyPr>
          <a:lstStyle>
            <a:lvl1pPr marL="0" indent="0">
              <a:lnSpc>
                <a:spcPct val="100000"/>
              </a:lnSpc>
              <a:buNone/>
              <a:defRPr sz="1899" b="1" cap="all" spc="200" baseline="0">
                <a:solidFill>
                  <a:schemeClr val="tx2"/>
                </a:solidFill>
              </a:defRPr>
            </a:lvl1pPr>
            <a:lvl2pPr marL="457063" indent="0">
              <a:buNone/>
              <a:defRPr sz="18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Edit Master text styles</a:t>
            </a:r>
          </a:p>
        </p:txBody>
      </p:sp>
      <p:sp>
        <p:nvSpPr>
          <p:cNvPr id="6" name="Content Placeholder 5"/>
          <p:cNvSpPr>
            <a:spLocks noGrp="1"/>
          </p:cNvSpPr>
          <p:nvPr>
            <p:ph sz="quarter" idx="4"/>
          </p:nvPr>
        </p:nvSpPr>
        <p:spPr>
          <a:xfrm>
            <a:off x="6632136" y="2909102"/>
            <a:ext cx="479935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676122E-9D82-4AE0-8F09-0A59AB1CAB1C}" type="datetime1">
              <a:rPr lang="en-US" smtClean="0"/>
              <a:t>4/29/2016</a:t>
            </a:fld>
            <a:endParaRPr lang="en-US"/>
          </a:p>
        </p:txBody>
      </p:sp>
      <p:sp>
        <p:nvSpPr>
          <p:cNvPr id="8" name="Footer Placeholder 7"/>
          <p:cNvSpPr>
            <a:spLocks noGrp="1"/>
          </p:cNvSpPr>
          <p:nvPr>
            <p:ph type="ftr" sz="quarter" idx="11"/>
          </p:nvPr>
        </p:nvSpPr>
        <p:spPr/>
        <p:txBody>
          <a:bodyPr/>
          <a:lstStyle/>
          <a:p>
            <a:r>
              <a:rPr lang="en-MY"/>
              <a:t>God's Purpose for US</a:t>
            </a:r>
          </a:p>
        </p:txBody>
      </p:sp>
      <p:sp>
        <p:nvSpPr>
          <p:cNvPr id="9" name="Slide Number Placeholder 8"/>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4110155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878CC87-10B3-4EC9-A13D-D27F2EE48E9D}" type="datetime1">
              <a:rPr lang="en-US" smtClean="0"/>
              <a:t>4/29/2016</a:t>
            </a:fld>
            <a:endParaRPr lang="en-US"/>
          </a:p>
        </p:txBody>
      </p:sp>
      <p:sp>
        <p:nvSpPr>
          <p:cNvPr id="4" name="Footer Placeholder 3"/>
          <p:cNvSpPr>
            <a:spLocks noGrp="1"/>
          </p:cNvSpPr>
          <p:nvPr>
            <p:ph type="ftr" sz="quarter" idx="11"/>
          </p:nvPr>
        </p:nvSpPr>
        <p:spPr/>
        <p:txBody>
          <a:bodyPr/>
          <a:lstStyle/>
          <a:p>
            <a:r>
              <a:rPr lang="en-MY"/>
              <a:t>God's Purpose for US</a:t>
            </a:r>
          </a:p>
        </p:txBody>
      </p:sp>
      <p:sp>
        <p:nvSpPr>
          <p:cNvPr id="5" name="Slide Number Placeholder 4"/>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526912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585902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7888" y="0"/>
            <a:ext cx="4800937"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5713" y="457200"/>
            <a:ext cx="3091310" cy="1196671"/>
          </a:xfrm>
        </p:spPr>
        <p:txBody>
          <a:bodyPr anchor="b">
            <a:normAutofit/>
          </a:bodyPr>
          <a:lstStyle>
            <a:lvl1pPr>
              <a:lnSpc>
                <a:spcPct val="100000"/>
              </a:lnSpc>
              <a:defRPr sz="1899"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4852" y="920377"/>
            <a:ext cx="6156814" cy="4985124"/>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5714" y="1741336"/>
            <a:ext cx="3091310" cy="4164164"/>
          </a:xfrm>
        </p:spPr>
        <p:txBody>
          <a:bodyPr/>
          <a:lstStyle>
            <a:lvl1pPr marL="0" indent="0">
              <a:lnSpc>
                <a:spcPct val="120000"/>
              </a:lnSpc>
              <a:spcBef>
                <a:spcPts val="1200"/>
              </a:spcBef>
              <a:buNone/>
              <a:defRPr sz="1600" baseline="0">
                <a:solidFill>
                  <a:schemeClr val="bg2"/>
                </a:solidFill>
              </a:defRPr>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a:xfrm>
            <a:off x="764852" y="6375679"/>
            <a:ext cx="1233034" cy="348462"/>
          </a:xfrm>
        </p:spPr>
        <p:txBody>
          <a:bodyPr/>
          <a:lstStyle/>
          <a:p>
            <a:fld id="{29F3F7A4-75D4-4CE4-A10A-976BAADB5517}" type="datetime1">
              <a:rPr lang="en-US" smtClean="0"/>
              <a:t>4/29/2016</a:t>
            </a:fld>
            <a:endParaRPr lang="en-US"/>
          </a:p>
        </p:txBody>
      </p:sp>
      <p:sp>
        <p:nvSpPr>
          <p:cNvPr id="6" name="Footer Placeholder 5"/>
          <p:cNvSpPr>
            <a:spLocks noGrp="1"/>
          </p:cNvSpPr>
          <p:nvPr>
            <p:ph type="ftr" sz="quarter" idx="11"/>
          </p:nvPr>
        </p:nvSpPr>
        <p:spPr>
          <a:xfrm>
            <a:off x="2103073" y="6375679"/>
            <a:ext cx="3481272" cy="345796"/>
          </a:xfrm>
        </p:spPr>
        <p:txBody>
          <a:bodyPr/>
          <a:lstStyle/>
          <a:p>
            <a:r>
              <a:rPr lang="en-MY"/>
              <a:t>God's Purpose for US</a:t>
            </a:r>
          </a:p>
        </p:txBody>
      </p:sp>
      <p:sp>
        <p:nvSpPr>
          <p:cNvPr id="7" name="Slide Number Placeholder 6"/>
          <p:cNvSpPr>
            <a:spLocks noGrp="1"/>
          </p:cNvSpPr>
          <p:nvPr>
            <p:ph type="sldNum" sz="quarter" idx="12"/>
          </p:nvPr>
        </p:nvSpPr>
        <p:spPr>
          <a:xfrm>
            <a:off x="5689532" y="6375679"/>
            <a:ext cx="1232135" cy="345796"/>
          </a:xfrm>
        </p:spPr>
        <p:txBody>
          <a:bodyPr/>
          <a:lstStyle/>
          <a:p>
            <a:fld id="{F36C87F6-986D-49E6-AF40-1B3A1EE8064D}" type="slidenum">
              <a:rPr lang="en-MY" smtClean="0"/>
              <a:t>‹#›</a:t>
            </a:fld>
            <a:endParaRPr lang="en-MY"/>
          </a:p>
        </p:txBody>
      </p:sp>
      <p:sp>
        <p:nvSpPr>
          <p:cNvPr id="8" name="Rectangle 7" title="left edge border"/>
          <p:cNvSpPr/>
          <p:nvPr/>
        </p:nvSpPr>
        <p:spPr>
          <a:xfrm>
            <a:off x="0" y="0"/>
            <a:ext cx="28339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4741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391" y="1"/>
            <a:ext cx="7353669" cy="6857999"/>
          </a:xfrm>
        </p:spPr>
        <p:txBody>
          <a:bodyPr anchor="t"/>
          <a:lstStyle>
            <a:lvl1pPr marL="0" indent="0">
              <a:buNone/>
              <a:defRPr sz="3199"/>
            </a:lvl1pPr>
            <a:lvl2pPr marL="457063" indent="0">
              <a:buNone/>
              <a:defRPr sz="2799"/>
            </a:lvl2pPr>
            <a:lvl3pPr marL="914126" indent="0">
              <a:buNone/>
              <a:defRPr sz="2399"/>
            </a:lvl3pPr>
            <a:lvl4pPr marL="1371189" indent="0">
              <a:buNone/>
              <a:defRPr sz="1999"/>
            </a:lvl4pPr>
            <a:lvl5pPr marL="1828251" indent="0">
              <a:buNone/>
              <a:defRPr sz="1999"/>
            </a:lvl5pPr>
            <a:lvl6pPr marL="2285314" indent="0">
              <a:buNone/>
              <a:defRPr sz="1999"/>
            </a:lvl6pPr>
            <a:lvl7pPr marL="2742377" indent="0">
              <a:buNone/>
              <a:defRPr sz="1999"/>
            </a:lvl7pPr>
            <a:lvl8pPr marL="3199440" indent="0">
              <a:buNone/>
              <a:defRPr sz="1999"/>
            </a:lvl8pPr>
            <a:lvl9pPr marL="3656503" indent="0">
              <a:buNone/>
              <a:defRPr sz="1999"/>
            </a:lvl9pPr>
          </a:lstStyle>
          <a:p>
            <a:r>
              <a:rPr lang="en-US"/>
              <a:t>Click icon to add picture</a:t>
            </a:r>
            <a:endParaRPr lang="en-US" dirty="0"/>
          </a:p>
        </p:txBody>
      </p:sp>
      <p:sp>
        <p:nvSpPr>
          <p:cNvPr id="11" name="Freeform 11" title="right scallop background shape"/>
          <p:cNvSpPr/>
          <p:nvPr/>
        </p:nvSpPr>
        <p:spPr bwMode="auto">
          <a:xfrm>
            <a:off x="7387888" y="0"/>
            <a:ext cx="4800937"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39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5712" y="457200"/>
            <a:ext cx="3091312" cy="1196670"/>
          </a:xfrm>
        </p:spPr>
        <p:txBody>
          <a:bodyPr anchor="b">
            <a:normAutofit/>
          </a:bodyPr>
          <a:lstStyle>
            <a:lvl1pPr>
              <a:lnSpc>
                <a:spcPct val="100000"/>
              </a:lnSpc>
              <a:defRPr sz="1899"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5712" y="1741336"/>
            <a:ext cx="3091312" cy="4164164"/>
          </a:xfrm>
        </p:spPr>
        <p:txBody>
          <a:bodyPr/>
          <a:lstStyle>
            <a:lvl1pPr marL="0" indent="0">
              <a:lnSpc>
                <a:spcPct val="120000"/>
              </a:lnSpc>
              <a:spcBef>
                <a:spcPts val="1200"/>
              </a:spcBef>
              <a:buNone/>
              <a:defRPr sz="1600" baseline="0">
                <a:solidFill>
                  <a:schemeClr val="bg2"/>
                </a:solidFill>
              </a:defRPr>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a:xfrm>
            <a:off x="765751" y="6375679"/>
            <a:ext cx="1232135" cy="348462"/>
          </a:xfrm>
        </p:spPr>
        <p:txBody>
          <a:bodyPr/>
          <a:lstStyle/>
          <a:p>
            <a:fld id="{C634B988-4512-4328-AF2D-30828CE7F976}" type="datetime1">
              <a:rPr lang="en-US" smtClean="0"/>
              <a:t>4/29/2016</a:t>
            </a:fld>
            <a:endParaRPr lang="en-US"/>
          </a:p>
        </p:txBody>
      </p:sp>
      <p:sp>
        <p:nvSpPr>
          <p:cNvPr id="6" name="Footer Placeholder 5"/>
          <p:cNvSpPr>
            <a:spLocks noGrp="1"/>
          </p:cNvSpPr>
          <p:nvPr>
            <p:ph type="ftr" sz="quarter" idx="11"/>
          </p:nvPr>
        </p:nvSpPr>
        <p:spPr>
          <a:xfrm>
            <a:off x="2103073" y="6375679"/>
            <a:ext cx="3481271" cy="345796"/>
          </a:xfrm>
        </p:spPr>
        <p:txBody>
          <a:bodyPr/>
          <a:lstStyle/>
          <a:p>
            <a:r>
              <a:rPr lang="en-MY"/>
              <a:t>God's Purpose for US</a:t>
            </a:r>
          </a:p>
        </p:txBody>
      </p:sp>
      <p:sp>
        <p:nvSpPr>
          <p:cNvPr id="7" name="Slide Number Placeholder 6"/>
          <p:cNvSpPr>
            <a:spLocks noGrp="1"/>
          </p:cNvSpPr>
          <p:nvPr>
            <p:ph type="sldNum" sz="quarter" idx="12"/>
          </p:nvPr>
        </p:nvSpPr>
        <p:spPr>
          <a:xfrm>
            <a:off x="5686087" y="6375679"/>
            <a:ext cx="1234119" cy="345796"/>
          </a:xfrm>
        </p:spPr>
        <p:txBody>
          <a:bodyPr/>
          <a:lstStyle/>
          <a:p>
            <a:fld id="{F36C87F6-986D-49E6-AF40-1B3A1EE8064D}" type="slidenum">
              <a:rPr lang="en-MY" smtClean="0"/>
              <a:t>‹#›</a:t>
            </a:fld>
            <a:endParaRPr lang="en-MY"/>
          </a:p>
        </p:txBody>
      </p:sp>
    </p:spTree>
    <p:extLst>
      <p:ext uri="{BB962C8B-B14F-4D97-AF65-F5344CB8AC3E}">
        <p14:creationId xmlns:p14="http://schemas.microsoft.com/office/powerpoint/2010/main" val="348335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352" y="382385"/>
            <a:ext cx="10175671"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352" y="2286002"/>
            <a:ext cx="10175671"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352" y="6375679"/>
            <a:ext cx="2329115"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D6DE7A87-952E-4525-A954-4635063DF99A}" type="datetime1">
              <a:rPr lang="en-US" smtClean="0"/>
              <a:t>4/29/2016</a:t>
            </a:fld>
            <a:endParaRPr lang="en-US"/>
          </a:p>
        </p:txBody>
      </p:sp>
      <p:sp>
        <p:nvSpPr>
          <p:cNvPr id="5" name="Footer Placeholder 4"/>
          <p:cNvSpPr>
            <a:spLocks noGrp="1"/>
          </p:cNvSpPr>
          <p:nvPr>
            <p:ph type="ftr" sz="quarter" idx="3"/>
          </p:nvPr>
        </p:nvSpPr>
        <p:spPr>
          <a:xfrm>
            <a:off x="4037549" y="6375679"/>
            <a:ext cx="4113728"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MY"/>
              <a:t>God's Purpose for US</a:t>
            </a:r>
          </a:p>
        </p:txBody>
      </p:sp>
      <p:sp>
        <p:nvSpPr>
          <p:cNvPr id="6" name="Slide Number Placeholder 5"/>
          <p:cNvSpPr>
            <a:spLocks noGrp="1"/>
          </p:cNvSpPr>
          <p:nvPr>
            <p:ph type="sldNum" sz="quarter" idx="4"/>
          </p:nvPr>
        </p:nvSpPr>
        <p:spPr>
          <a:xfrm>
            <a:off x="8608359" y="6375679"/>
            <a:ext cx="2818665"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F36C87F6-986D-49E6-AF40-1B3A1EE8064D}" type="slidenum">
              <a:rPr lang="en-MY" smtClean="0"/>
              <a:pPr/>
              <a:t>‹#›</a:t>
            </a:fld>
            <a:endParaRPr lang="en-MY"/>
          </a:p>
        </p:txBody>
      </p:sp>
      <p:sp>
        <p:nvSpPr>
          <p:cNvPr id="11" name="Freeform 6" title="Left scallop edge"/>
          <p:cNvSpPr/>
          <p:nvPr/>
        </p:nvSpPr>
        <p:spPr bwMode="auto">
          <a:xfrm>
            <a:off x="1" y="0"/>
            <a:ext cx="885594"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5435" y="0"/>
            <a:ext cx="28339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735825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126" rtl="0" eaLnBrk="1" latinLnBrk="0" hangingPunct="1">
        <a:lnSpc>
          <a:spcPct val="90000"/>
        </a:lnSpc>
        <a:spcBef>
          <a:spcPct val="0"/>
        </a:spcBef>
        <a:buNone/>
        <a:defRPr sz="5098" kern="1200" cap="all" spc="200" baseline="0">
          <a:solidFill>
            <a:schemeClr val="tx2"/>
          </a:solidFill>
          <a:latin typeface="+mj-lt"/>
          <a:ea typeface="+mj-ea"/>
          <a:cs typeface="+mj-cs"/>
        </a:defRPr>
      </a:lvl1pPr>
    </p:titleStyle>
    <p:bodyStyle>
      <a:lvl1pPr marL="228531" indent="-228531" algn="l" defTabSz="914126" rtl="0" eaLnBrk="1" latinLnBrk="0" hangingPunct="1">
        <a:lnSpc>
          <a:spcPct val="110000"/>
        </a:lnSpc>
        <a:spcBef>
          <a:spcPts val="700"/>
        </a:spcBef>
        <a:buClr>
          <a:schemeClr val="tx2"/>
        </a:buClr>
        <a:buFont typeface="Arial" panose="020B0604020202020204" pitchFamily="34" charset="0"/>
        <a:buChar char="•"/>
        <a:defRPr sz="1999" kern="1200">
          <a:solidFill>
            <a:schemeClr val="tx1">
              <a:lumMod val="65000"/>
              <a:lumOff val="35000"/>
            </a:schemeClr>
          </a:solidFill>
          <a:latin typeface="+mn-lt"/>
          <a:ea typeface="+mn-ea"/>
          <a:cs typeface="+mn-cs"/>
        </a:defRPr>
      </a:lvl1pPr>
      <a:lvl2pPr marL="685594" indent="-228531" algn="l" defTabSz="914126" rtl="0" eaLnBrk="1" latinLnBrk="0" hangingPunct="1">
        <a:lnSpc>
          <a:spcPct val="110000"/>
        </a:lnSpc>
        <a:spcBef>
          <a:spcPts val="700"/>
        </a:spcBef>
        <a:buClr>
          <a:schemeClr val="tx2"/>
        </a:buClr>
        <a:buFont typeface="Gill Sans MT" panose="020B0502020104020203" pitchFamily="34" charset="0"/>
        <a:buChar char="–"/>
        <a:defRPr sz="1799" kern="1200">
          <a:solidFill>
            <a:schemeClr val="tx1">
              <a:lumMod val="65000"/>
              <a:lumOff val="35000"/>
            </a:schemeClr>
          </a:solidFill>
          <a:latin typeface="+mn-lt"/>
          <a:ea typeface="+mn-ea"/>
          <a:cs typeface="+mn-cs"/>
        </a:defRPr>
      </a:lvl2pPr>
      <a:lvl3pPr marL="1142657" indent="-228531" algn="l" defTabSz="914126"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599720" indent="-228531" algn="l" defTabSz="914126"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6783" indent="-228531" algn="l" defTabSz="914126"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3846" indent="-228531" algn="l" defTabSz="914126"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0908" indent="-228531" algn="l" defTabSz="914126"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7971" indent="-228531" algn="l" defTabSz="914126"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5034" indent="-228531" algn="l" defTabSz="914126"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guide id="7" orient="horz" pos="2160" userDrawn="1">
          <p15:clr>
            <a:srgbClr val="F26B43"/>
          </p15:clr>
        </p15:guide>
        <p15:guide id="8" pos="383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Plugged in to God’s purposes</a:t>
            </a:r>
          </a:p>
        </p:txBody>
      </p:sp>
      <p:sp>
        <p:nvSpPr>
          <p:cNvPr id="3" name="Subtitle 2"/>
          <p:cNvSpPr>
            <a:spLocks noGrp="1"/>
          </p:cNvSpPr>
          <p:nvPr>
            <p:ph type="subTitle" idx="1"/>
          </p:nvPr>
        </p:nvSpPr>
        <p:spPr/>
        <p:txBody>
          <a:bodyPr/>
          <a:lstStyle/>
          <a:p>
            <a:r>
              <a:rPr lang="en-US" dirty="0" err="1"/>
              <a:t>Subang</a:t>
            </a:r>
            <a:r>
              <a:rPr lang="en-US" dirty="0"/>
              <a:t> Jaya Gospel Center Family Camp 2016</a:t>
            </a:r>
          </a:p>
        </p:txBody>
      </p:sp>
      <p:pic>
        <p:nvPicPr>
          <p:cNvPr id="3074" name="Picture 2" descr="Pic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0276" y="376082"/>
            <a:ext cx="2592288" cy="1444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10</a:t>
            </a:fld>
            <a:endParaRPr lang="en-MY"/>
          </a:p>
        </p:txBody>
      </p:sp>
      <p:cxnSp>
        <p:nvCxnSpPr>
          <p:cNvPr id="8" name="Straight Arrow Connector 7"/>
          <p:cNvCxnSpPr/>
          <p:nvPr/>
        </p:nvCxnSpPr>
        <p:spPr>
          <a:xfrm>
            <a:off x="1208836" y="3284984"/>
            <a:ext cx="97623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37828" y="3717032"/>
            <a:ext cx="2448272" cy="590931"/>
          </a:xfrm>
          <a:prstGeom prst="rect">
            <a:avLst/>
          </a:prstGeom>
          <a:noFill/>
        </p:spPr>
        <p:txBody>
          <a:bodyPr wrap="square" rtlCol="0">
            <a:spAutoFit/>
          </a:bodyPr>
          <a:lstStyle/>
          <a:p>
            <a:pPr>
              <a:lnSpc>
                <a:spcPct val="90000"/>
              </a:lnSpc>
            </a:pPr>
            <a:r>
              <a:rPr lang="en-MY" sz="3600" b="1" dirty="0"/>
              <a:t>Suffering</a:t>
            </a:r>
          </a:p>
        </p:txBody>
      </p:sp>
      <p:sp>
        <p:nvSpPr>
          <p:cNvPr id="10" name="TextBox 9"/>
          <p:cNvSpPr txBox="1"/>
          <p:nvPr/>
        </p:nvSpPr>
        <p:spPr>
          <a:xfrm>
            <a:off x="9262764" y="3511768"/>
            <a:ext cx="2639069" cy="590931"/>
          </a:xfrm>
          <a:prstGeom prst="rect">
            <a:avLst/>
          </a:prstGeom>
          <a:noFill/>
        </p:spPr>
        <p:txBody>
          <a:bodyPr wrap="square" rtlCol="0">
            <a:spAutoFit/>
          </a:bodyPr>
          <a:lstStyle/>
          <a:p>
            <a:pPr>
              <a:lnSpc>
                <a:spcPct val="90000"/>
              </a:lnSpc>
            </a:pPr>
            <a:r>
              <a:rPr lang="en-MY" sz="3600" b="1" dirty="0"/>
              <a:t>Prospering</a:t>
            </a:r>
          </a:p>
        </p:txBody>
      </p:sp>
      <p:sp>
        <p:nvSpPr>
          <p:cNvPr id="11" name="TextBox 10"/>
          <p:cNvSpPr txBox="1"/>
          <p:nvPr/>
        </p:nvSpPr>
        <p:spPr>
          <a:xfrm>
            <a:off x="2111070" y="777158"/>
            <a:ext cx="7906621" cy="867930"/>
          </a:xfrm>
          <a:prstGeom prst="rect">
            <a:avLst/>
          </a:prstGeom>
          <a:noFill/>
        </p:spPr>
        <p:txBody>
          <a:bodyPr wrap="square" rtlCol="0">
            <a:spAutoFit/>
          </a:bodyPr>
          <a:lstStyle/>
          <a:p>
            <a:pPr>
              <a:lnSpc>
                <a:spcPct val="90000"/>
              </a:lnSpc>
            </a:pPr>
            <a:r>
              <a:rPr lang="en-MY" sz="2800" dirty="0"/>
              <a:t>Where do you think a Christian like yourself should be placed on this spectrum of </a:t>
            </a:r>
            <a:r>
              <a:rPr lang="en-MY" sz="2800" b="1" dirty="0">
                <a:solidFill>
                  <a:srgbClr val="FF0000"/>
                </a:solidFill>
              </a:rPr>
              <a:t>happiness</a:t>
            </a:r>
            <a:r>
              <a:rPr lang="en-MY" sz="2800" dirty="0"/>
              <a:t>? Why?</a:t>
            </a:r>
          </a:p>
        </p:txBody>
      </p:sp>
    </p:spTree>
    <p:extLst>
      <p:ext uri="{BB962C8B-B14F-4D97-AF65-F5344CB8AC3E}">
        <p14:creationId xmlns:p14="http://schemas.microsoft.com/office/powerpoint/2010/main" val="407330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2730" y="1876426"/>
            <a:ext cx="9753600" cy="2416670"/>
          </a:xfrm>
        </p:spPr>
        <p:txBody>
          <a:bodyPr>
            <a:normAutofit/>
          </a:bodyPr>
          <a:lstStyle/>
          <a:p>
            <a:pPr algn="ctr"/>
            <a:r>
              <a:rPr lang="en-MY" b="1" dirty="0">
                <a:solidFill>
                  <a:srgbClr val="FF0000"/>
                </a:solidFill>
              </a:rPr>
              <a:t>Lost in </a:t>
            </a:r>
            <a:br>
              <a:rPr lang="en-MY" b="1" dirty="0">
                <a:solidFill>
                  <a:srgbClr val="FF0000"/>
                </a:solidFill>
              </a:rPr>
            </a:br>
            <a:r>
              <a:rPr lang="en-MY" b="1" dirty="0">
                <a:solidFill>
                  <a:srgbClr val="FF0000"/>
                </a:solidFill>
              </a:rPr>
              <a:t>THE </a:t>
            </a:r>
            <a:r>
              <a:rPr lang="en-MY" b="1" u="sng" dirty="0">
                <a:solidFill>
                  <a:srgbClr val="FF0000"/>
                </a:solidFill>
              </a:rPr>
              <a:t>WORLD</a:t>
            </a:r>
            <a:r>
              <a:rPr lang="en-MY" b="1" dirty="0">
                <a:solidFill>
                  <a:srgbClr val="FF0000"/>
                </a:solidFill>
              </a:rPr>
              <a:t>!</a:t>
            </a:r>
          </a:p>
        </p:txBody>
      </p:sp>
      <p:sp>
        <p:nvSpPr>
          <p:cNvPr id="4" name="Date Placeholder 3"/>
          <p:cNvSpPr>
            <a:spLocks noGrp="1"/>
          </p:cNvSpPr>
          <p:nvPr>
            <p:ph type="dt" sz="half" idx="10"/>
          </p:nvPr>
        </p:nvSpPr>
        <p:spPr/>
        <p:txBody>
          <a:bodyPr/>
          <a:lstStyle/>
          <a:p>
            <a:fld id="{C6ED93B1-7270-4F06-B517-454588CBA69B}"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11</a:t>
            </a:fld>
            <a:endParaRPr lang="en-MY"/>
          </a:p>
        </p:txBody>
      </p:sp>
      <p:pic>
        <p:nvPicPr>
          <p:cNvPr id="1026" name="Picture 2" descr="http://truediscoveries.org/wp-content/uploads/lost-and-confused-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4413" y="260648"/>
            <a:ext cx="5715000" cy="5829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5764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dirty="0"/>
              <a:t>In spiritual faith and vitality, Which is most important? Why?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5166429"/>
              </p:ext>
            </p:extLst>
          </p:nvPr>
        </p:nvGraphicFramePr>
        <p:xfrm>
          <a:off x="2160514" y="2343165"/>
          <a:ext cx="7867798" cy="35941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Date Placeholder 2"/>
          <p:cNvSpPr>
            <a:spLocks noGrp="1"/>
          </p:cNvSpPr>
          <p:nvPr>
            <p:ph type="dt" sz="half" idx="10"/>
          </p:nvPr>
        </p:nvSpPr>
        <p:spPr/>
        <p:txBody>
          <a:bodyPr/>
          <a:lstStyle/>
          <a:p>
            <a:fld id="{1E87D4B6-6039-466E-B597-7C201F2353FE}"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12</a:t>
            </a:fld>
            <a:endParaRPr lang="en-MY"/>
          </a:p>
        </p:txBody>
      </p:sp>
    </p:spTree>
    <p:extLst>
      <p:ext uri="{BB962C8B-B14F-4D97-AF65-F5344CB8AC3E}">
        <p14:creationId xmlns:p14="http://schemas.microsoft.com/office/powerpoint/2010/main" val="267568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Worldview</a:t>
            </a:r>
          </a:p>
        </p:txBody>
      </p:sp>
      <p:sp>
        <p:nvSpPr>
          <p:cNvPr id="3" name="Content Placeholder 2"/>
          <p:cNvSpPr>
            <a:spLocks noGrp="1"/>
          </p:cNvSpPr>
          <p:nvPr>
            <p:ph idx="1"/>
          </p:nvPr>
        </p:nvSpPr>
        <p:spPr>
          <a:xfrm>
            <a:off x="1232089" y="1556792"/>
            <a:ext cx="10175671" cy="3593591"/>
          </a:xfrm>
        </p:spPr>
        <p:txBody>
          <a:bodyPr/>
          <a:lstStyle/>
          <a:p>
            <a:r>
              <a:rPr lang="en-MY" dirty="0"/>
              <a:t>The framework from which we view reality and make sense of life and the world – Del Tackett</a:t>
            </a:r>
          </a:p>
        </p:txBody>
      </p:sp>
      <p:sp>
        <p:nvSpPr>
          <p:cNvPr id="5" name="Date Placeholder 4"/>
          <p:cNvSpPr>
            <a:spLocks noGrp="1"/>
          </p:cNvSpPr>
          <p:nvPr>
            <p:ph type="dt" sz="half" idx="10"/>
          </p:nvPr>
        </p:nvSpPr>
        <p:spPr/>
        <p:txBody>
          <a:bodyPr/>
          <a:lstStyle/>
          <a:p>
            <a:fld id="{0F4BD0E3-69D3-448D-93A1-72E9CE9B8385}" type="datetime1">
              <a:rPr lang="en-US" smtClean="0"/>
              <a:t>4/29/2016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13</a:t>
            </a:fld>
            <a:endParaRPr lang="en-MY"/>
          </a:p>
        </p:txBody>
      </p:sp>
      <p:pic>
        <p:nvPicPr>
          <p:cNvPr id="4" name="Picture 3"/>
          <p:cNvPicPr>
            <a:picLocks noChangeAspect="1"/>
          </p:cNvPicPr>
          <p:nvPr/>
        </p:nvPicPr>
        <p:blipFill>
          <a:blip r:embed="rId3"/>
          <a:stretch>
            <a:fillRect/>
          </a:stretch>
        </p:blipFill>
        <p:spPr>
          <a:xfrm>
            <a:off x="3862164" y="3069271"/>
            <a:ext cx="4267200" cy="3086100"/>
          </a:xfrm>
          <a:prstGeom prst="rect">
            <a:avLst/>
          </a:prstGeom>
        </p:spPr>
      </p:pic>
    </p:spTree>
    <p:extLst>
      <p:ext uri="{BB962C8B-B14F-4D97-AF65-F5344CB8AC3E}">
        <p14:creationId xmlns:p14="http://schemas.microsoft.com/office/powerpoint/2010/main" val="3394853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Gordon </a:t>
            </a:r>
            <a:r>
              <a:rPr lang="en-MY" dirty="0" err="1"/>
              <a:t>aeschliman</a:t>
            </a:r>
            <a:endParaRPr lang="en-MY" dirty="0"/>
          </a:p>
        </p:txBody>
      </p:sp>
      <p:sp>
        <p:nvSpPr>
          <p:cNvPr id="3" name="Content Placeholder 2"/>
          <p:cNvSpPr>
            <a:spLocks noGrp="1"/>
          </p:cNvSpPr>
          <p:nvPr>
            <p:ph idx="1"/>
          </p:nvPr>
        </p:nvSpPr>
        <p:spPr/>
        <p:txBody>
          <a:bodyPr/>
          <a:lstStyle/>
          <a:p>
            <a:r>
              <a:rPr lang="en-MY" dirty="0"/>
              <a:t>Anthropologists…explain that at our core is a basic view of reality – a worldview. That worldview determines who we are, what we value, and how we behave. </a:t>
            </a:r>
          </a:p>
        </p:txBody>
      </p:sp>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14</a:t>
            </a:fld>
            <a:endParaRPr lang="en-MY"/>
          </a:p>
        </p:txBody>
      </p:sp>
    </p:spTree>
    <p:extLst>
      <p:ext uri="{BB962C8B-B14F-4D97-AF65-F5344CB8AC3E}">
        <p14:creationId xmlns:p14="http://schemas.microsoft.com/office/powerpoint/2010/main" val="3294997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19200841"/>
              </p:ext>
            </p:extLst>
          </p:nvPr>
        </p:nvGraphicFramePr>
        <p:xfrm>
          <a:off x="0" y="392119"/>
          <a:ext cx="9753600" cy="5983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Date Placeholder 1"/>
          <p:cNvSpPr>
            <a:spLocks noGrp="1"/>
          </p:cNvSpPr>
          <p:nvPr>
            <p:ph type="dt" sz="half" idx="10"/>
          </p:nvPr>
        </p:nvSpPr>
        <p:spPr/>
        <p:txBody>
          <a:bodyPr/>
          <a:lstStyle/>
          <a:p>
            <a:fld id="{80710152-445B-4F1F-9C3E-C4B84BB99AFA}"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9" name="Slide Number Placeholder 8"/>
          <p:cNvSpPr>
            <a:spLocks noGrp="1"/>
          </p:cNvSpPr>
          <p:nvPr>
            <p:ph type="sldNum" sz="quarter" idx="12"/>
          </p:nvPr>
        </p:nvSpPr>
        <p:spPr/>
        <p:txBody>
          <a:bodyPr/>
          <a:lstStyle/>
          <a:p>
            <a:fld id="{F36C87F6-986D-49E6-AF40-1B3A1EE8064D}" type="slidenum">
              <a:rPr lang="en-MY" smtClean="0"/>
              <a:t>15</a:t>
            </a:fld>
            <a:endParaRPr lang="en-MY"/>
          </a:p>
        </p:txBody>
      </p:sp>
      <p:sp>
        <p:nvSpPr>
          <p:cNvPr id="5" name="TextBox 4"/>
          <p:cNvSpPr txBox="1"/>
          <p:nvPr/>
        </p:nvSpPr>
        <p:spPr>
          <a:xfrm>
            <a:off x="8502016" y="4963829"/>
            <a:ext cx="2376264" cy="424732"/>
          </a:xfrm>
          <a:prstGeom prst="rect">
            <a:avLst/>
          </a:prstGeom>
          <a:noFill/>
        </p:spPr>
        <p:txBody>
          <a:bodyPr wrap="square" rtlCol="0">
            <a:spAutoFit/>
          </a:bodyPr>
          <a:lstStyle/>
          <a:p>
            <a:pPr>
              <a:lnSpc>
                <a:spcPct val="90000"/>
              </a:lnSpc>
            </a:pPr>
            <a:r>
              <a:rPr lang="en-MY" sz="2400" dirty="0"/>
              <a:t>What is real?</a:t>
            </a:r>
          </a:p>
        </p:txBody>
      </p:sp>
      <p:sp>
        <p:nvSpPr>
          <p:cNvPr id="6" name="TextBox 5"/>
          <p:cNvSpPr txBox="1"/>
          <p:nvPr/>
        </p:nvSpPr>
        <p:spPr>
          <a:xfrm>
            <a:off x="8502016" y="3171533"/>
            <a:ext cx="2376264" cy="424732"/>
          </a:xfrm>
          <a:prstGeom prst="rect">
            <a:avLst/>
          </a:prstGeom>
          <a:noFill/>
        </p:spPr>
        <p:txBody>
          <a:bodyPr wrap="square" rtlCol="0">
            <a:spAutoFit/>
          </a:bodyPr>
          <a:lstStyle/>
          <a:p>
            <a:pPr>
              <a:lnSpc>
                <a:spcPct val="90000"/>
              </a:lnSpc>
            </a:pPr>
            <a:r>
              <a:rPr lang="en-MY" sz="2400" dirty="0"/>
              <a:t>What is true?</a:t>
            </a:r>
          </a:p>
        </p:txBody>
      </p:sp>
      <p:sp>
        <p:nvSpPr>
          <p:cNvPr id="7" name="TextBox 6"/>
          <p:cNvSpPr txBox="1"/>
          <p:nvPr/>
        </p:nvSpPr>
        <p:spPr>
          <a:xfrm>
            <a:off x="8585048" y="2032246"/>
            <a:ext cx="2376264" cy="757130"/>
          </a:xfrm>
          <a:prstGeom prst="rect">
            <a:avLst/>
          </a:prstGeom>
          <a:noFill/>
        </p:spPr>
        <p:txBody>
          <a:bodyPr wrap="square" rtlCol="0">
            <a:spAutoFit/>
          </a:bodyPr>
          <a:lstStyle/>
          <a:p>
            <a:pPr>
              <a:lnSpc>
                <a:spcPct val="90000"/>
              </a:lnSpc>
            </a:pPr>
            <a:r>
              <a:rPr lang="en-MY" sz="2400" dirty="0"/>
              <a:t>What is good or best?</a:t>
            </a:r>
          </a:p>
        </p:txBody>
      </p:sp>
      <p:sp>
        <p:nvSpPr>
          <p:cNvPr id="8" name="TextBox 7"/>
          <p:cNvSpPr txBox="1"/>
          <p:nvPr/>
        </p:nvSpPr>
        <p:spPr>
          <a:xfrm>
            <a:off x="8560265" y="870550"/>
            <a:ext cx="2376264" cy="424732"/>
          </a:xfrm>
          <a:prstGeom prst="rect">
            <a:avLst/>
          </a:prstGeom>
          <a:noFill/>
        </p:spPr>
        <p:txBody>
          <a:bodyPr wrap="square" rtlCol="0">
            <a:spAutoFit/>
          </a:bodyPr>
          <a:lstStyle/>
          <a:p>
            <a:pPr>
              <a:lnSpc>
                <a:spcPct val="90000"/>
              </a:lnSpc>
            </a:pPr>
            <a:r>
              <a:rPr lang="en-MY" sz="2400" dirty="0"/>
              <a:t>How do I act?</a:t>
            </a:r>
          </a:p>
        </p:txBody>
      </p:sp>
      <p:cxnSp>
        <p:nvCxnSpPr>
          <p:cNvPr id="10" name="Straight Arrow Connector 9"/>
          <p:cNvCxnSpPr/>
          <p:nvPr/>
        </p:nvCxnSpPr>
        <p:spPr>
          <a:xfrm flipH="1">
            <a:off x="5668887" y="5144647"/>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718750" y="1084557"/>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703161" y="2410811"/>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703161" y="3507628"/>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1040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pic>
        <p:nvPicPr>
          <p:cNvPr id="7" name="WHAT'S YOUR WORLDVIEW (QUIZ)">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4000" y="0"/>
            <a:ext cx="9144000" cy="6858000"/>
          </a:xfrm>
        </p:spPr>
      </p:pic>
      <p:sp>
        <p:nvSpPr>
          <p:cNvPr id="4" name="Date Placeholder 3"/>
          <p:cNvSpPr>
            <a:spLocks noGrp="1"/>
          </p:cNvSpPr>
          <p:nvPr>
            <p:ph type="dt" sz="half" idx="10"/>
          </p:nvPr>
        </p:nvSpPr>
        <p:spPr/>
        <p:txBody>
          <a:bodyPr/>
          <a:lstStyle/>
          <a:p>
            <a:fld id="{3363C155-AF10-46D9-98A1-8388EEA48627}"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16</a:t>
            </a:fld>
            <a:endParaRPr lang="en-MY"/>
          </a:p>
        </p:txBody>
      </p:sp>
    </p:spTree>
    <p:extLst>
      <p:ext uri="{BB962C8B-B14F-4D97-AF65-F5344CB8AC3E}">
        <p14:creationId xmlns:p14="http://schemas.microsoft.com/office/powerpoint/2010/main" val="4206479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Biblical Worldview</a:t>
            </a:r>
          </a:p>
        </p:txBody>
      </p:sp>
      <p:sp>
        <p:nvSpPr>
          <p:cNvPr id="3" name="Content Placeholder 2"/>
          <p:cNvSpPr>
            <a:spLocks noGrp="1"/>
          </p:cNvSpPr>
          <p:nvPr>
            <p:ph idx="1"/>
          </p:nvPr>
        </p:nvSpPr>
        <p:spPr>
          <a:xfrm>
            <a:off x="1251352" y="1659653"/>
            <a:ext cx="10175671" cy="3593591"/>
          </a:xfrm>
        </p:spPr>
        <p:txBody>
          <a:bodyPr/>
          <a:lstStyle/>
          <a:p>
            <a:r>
              <a:rPr lang="en-MY" dirty="0"/>
              <a:t>The biblical framework from which we view reality and make sense of God, life and the world. </a:t>
            </a:r>
          </a:p>
        </p:txBody>
      </p:sp>
      <p:sp>
        <p:nvSpPr>
          <p:cNvPr id="5" name="Date Placeholder 4"/>
          <p:cNvSpPr>
            <a:spLocks noGrp="1"/>
          </p:cNvSpPr>
          <p:nvPr>
            <p:ph type="dt" sz="half" idx="10"/>
          </p:nvPr>
        </p:nvSpPr>
        <p:spPr/>
        <p:txBody>
          <a:bodyPr/>
          <a:lstStyle/>
          <a:p>
            <a:fld id="{545AF43C-22CB-45F1-A53C-7C9153C7B0E7}" type="datetime1">
              <a:rPr lang="en-US" smtClean="0"/>
              <a:t>4/29/2016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17</a:t>
            </a:fld>
            <a:endParaRPr lang="en-MY"/>
          </a:p>
        </p:txBody>
      </p:sp>
      <p:pic>
        <p:nvPicPr>
          <p:cNvPr id="4" name="Picture 3"/>
          <p:cNvPicPr>
            <a:picLocks noChangeAspect="1"/>
          </p:cNvPicPr>
          <p:nvPr/>
        </p:nvPicPr>
        <p:blipFill>
          <a:blip r:embed="rId3"/>
          <a:stretch>
            <a:fillRect/>
          </a:stretch>
        </p:blipFill>
        <p:spPr>
          <a:xfrm>
            <a:off x="1627189" y="2996952"/>
            <a:ext cx="8934450" cy="3733800"/>
          </a:xfrm>
          <a:prstGeom prst="rect">
            <a:avLst/>
          </a:prstGeom>
        </p:spPr>
      </p:pic>
    </p:spTree>
    <p:extLst>
      <p:ext uri="{BB962C8B-B14F-4D97-AF65-F5344CB8AC3E}">
        <p14:creationId xmlns:p14="http://schemas.microsoft.com/office/powerpoint/2010/main" val="16386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0" y="392119"/>
          <a:ext cx="9753600" cy="5983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Date Placeholder 1"/>
          <p:cNvSpPr>
            <a:spLocks noGrp="1"/>
          </p:cNvSpPr>
          <p:nvPr>
            <p:ph type="dt" sz="half" idx="10"/>
          </p:nvPr>
        </p:nvSpPr>
        <p:spPr/>
        <p:txBody>
          <a:bodyPr/>
          <a:lstStyle/>
          <a:p>
            <a:fld id="{80710152-445B-4F1F-9C3E-C4B84BB99AFA}"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9" name="Slide Number Placeholder 8"/>
          <p:cNvSpPr>
            <a:spLocks noGrp="1"/>
          </p:cNvSpPr>
          <p:nvPr>
            <p:ph type="sldNum" sz="quarter" idx="12"/>
          </p:nvPr>
        </p:nvSpPr>
        <p:spPr/>
        <p:txBody>
          <a:bodyPr/>
          <a:lstStyle/>
          <a:p>
            <a:fld id="{F36C87F6-986D-49E6-AF40-1B3A1EE8064D}" type="slidenum">
              <a:rPr lang="en-MY" smtClean="0"/>
              <a:t>18</a:t>
            </a:fld>
            <a:endParaRPr lang="en-MY"/>
          </a:p>
        </p:txBody>
      </p:sp>
      <p:sp>
        <p:nvSpPr>
          <p:cNvPr id="5" name="TextBox 4"/>
          <p:cNvSpPr txBox="1"/>
          <p:nvPr/>
        </p:nvSpPr>
        <p:spPr>
          <a:xfrm>
            <a:off x="8502016" y="4963829"/>
            <a:ext cx="2376264" cy="424732"/>
          </a:xfrm>
          <a:prstGeom prst="rect">
            <a:avLst/>
          </a:prstGeom>
          <a:noFill/>
        </p:spPr>
        <p:txBody>
          <a:bodyPr wrap="square" rtlCol="0">
            <a:spAutoFit/>
          </a:bodyPr>
          <a:lstStyle/>
          <a:p>
            <a:pPr>
              <a:lnSpc>
                <a:spcPct val="90000"/>
              </a:lnSpc>
            </a:pPr>
            <a:r>
              <a:rPr lang="en-MY" sz="2400" dirty="0"/>
              <a:t>What is real?</a:t>
            </a:r>
          </a:p>
        </p:txBody>
      </p:sp>
      <p:sp>
        <p:nvSpPr>
          <p:cNvPr id="6" name="TextBox 5"/>
          <p:cNvSpPr txBox="1"/>
          <p:nvPr/>
        </p:nvSpPr>
        <p:spPr>
          <a:xfrm>
            <a:off x="8502016" y="3171533"/>
            <a:ext cx="2376264" cy="424732"/>
          </a:xfrm>
          <a:prstGeom prst="rect">
            <a:avLst/>
          </a:prstGeom>
          <a:noFill/>
        </p:spPr>
        <p:txBody>
          <a:bodyPr wrap="square" rtlCol="0">
            <a:spAutoFit/>
          </a:bodyPr>
          <a:lstStyle/>
          <a:p>
            <a:pPr>
              <a:lnSpc>
                <a:spcPct val="90000"/>
              </a:lnSpc>
            </a:pPr>
            <a:r>
              <a:rPr lang="en-MY" sz="2400" dirty="0"/>
              <a:t>What is true?</a:t>
            </a:r>
          </a:p>
        </p:txBody>
      </p:sp>
      <p:sp>
        <p:nvSpPr>
          <p:cNvPr id="7" name="TextBox 6"/>
          <p:cNvSpPr txBox="1"/>
          <p:nvPr/>
        </p:nvSpPr>
        <p:spPr>
          <a:xfrm>
            <a:off x="8585048" y="2032246"/>
            <a:ext cx="2376264" cy="757130"/>
          </a:xfrm>
          <a:prstGeom prst="rect">
            <a:avLst/>
          </a:prstGeom>
          <a:noFill/>
        </p:spPr>
        <p:txBody>
          <a:bodyPr wrap="square" rtlCol="0">
            <a:spAutoFit/>
          </a:bodyPr>
          <a:lstStyle/>
          <a:p>
            <a:pPr>
              <a:lnSpc>
                <a:spcPct val="90000"/>
              </a:lnSpc>
            </a:pPr>
            <a:r>
              <a:rPr lang="en-MY" sz="2400" dirty="0"/>
              <a:t>What is good or best?</a:t>
            </a:r>
          </a:p>
        </p:txBody>
      </p:sp>
      <p:sp>
        <p:nvSpPr>
          <p:cNvPr id="8" name="TextBox 7"/>
          <p:cNvSpPr txBox="1"/>
          <p:nvPr/>
        </p:nvSpPr>
        <p:spPr>
          <a:xfrm>
            <a:off x="8560265" y="870550"/>
            <a:ext cx="2376264" cy="424732"/>
          </a:xfrm>
          <a:prstGeom prst="rect">
            <a:avLst/>
          </a:prstGeom>
          <a:noFill/>
        </p:spPr>
        <p:txBody>
          <a:bodyPr wrap="square" rtlCol="0">
            <a:spAutoFit/>
          </a:bodyPr>
          <a:lstStyle/>
          <a:p>
            <a:pPr>
              <a:lnSpc>
                <a:spcPct val="90000"/>
              </a:lnSpc>
            </a:pPr>
            <a:r>
              <a:rPr lang="en-MY" sz="2400" dirty="0"/>
              <a:t>How do I act?</a:t>
            </a:r>
          </a:p>
        </p:txBody>
      </p:sp>
      <p:cxnSp>
        <p:nvCxnSpPr>
          <p:cNvPr id="10" name="Straight Arrow Connector 9"/>
          <p:cNvCxnSpPr/>
          <p:nvPr/>
        </p:nvCxnSpPr>
        <p:spPr>
          <a:xfrm flipH="1">
            <a:off x="5668887" y="5144647"/>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a:off x="5718750" y="1084557"/>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5703161" y="2410811"/>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703161" y="3507628"/>
            <a:ext cx="277403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Up Arrow 13"/>
          <p:cNvSpPr/>
          <p:nvPr/>
        </p:nvSpPr>
        <p:spPr>
          <a:xfrm rot="20405632">
            <a:off x="3304073" y="361975"/>
            <a:ext cx="648491" cy="4704504"/>
          </a:xfrm>
          <a:prstGeom prst="upArrow">
            <a:avLst/>
          </a:prstGeom>
          <a:solidFill>
            <a:schemeClr val="accent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MY" sz="2400"/>
          </a:p>
        </p:txBody>
      </p:sp>
    </p:spTree>
    <p:extLst>
      <p:ext uri="{BB962C8B-B14F-4D97-AF65-F5344CB8AC3E}">
        <p14:creationId xmlns:p14="http://schemas.microsoft.com/office/powerpoint/2010/main" val="1683121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D57CBC45-1867-4F0B-B822-6D6E5F6494F5}"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19</a:t>
            </a:fld>
            <a:endParaRPr lang="en-MY"/>
          </a:p>
        </p:txBody>
      </p:sp>
      <p:pic>
        <p:nvPicPr>
          <p:cNvPr id="7" name="Picture 6"/>
          <p:cNvPicPr>
            <a:picLocks noChangeAspect="1"/>
          </p:cNvPicPr>
          <p:nvPr/>
        </p:nvPicPr>
        <p:blipFill>
          <a:blip r:embed="rId2"/>
          <a:stretch>
            <a:fillRect/>
          </a:stretch>
        </p:blipFill>
        <p:spPr>
          <a:xfrm>
            <a:off x="1607048" y="0"/>
            <a:ext cx="8974732" cy="6876585"/>
          </a:xfrm>
          <a:prstGeom prst="rect">
            <a:avLst/>
          </a:prstGeom>
        </p:spPr>
      </p:pic>
    </p:spTree>
    <p:extLst>
      <p:ext uri="{BB962C8B-B14F-4D97-AF65-F5344CB8AC3E}">
        <p14:creationId xmlns:p14="http://schemas.microsoft.com/office/powerpoint/2010/main" val="2057507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MY" b="1" dirty="0"/>
              <a:t>Session I: </a:t>
            </a:r>
            <a:r>
              <a:rPr lang="en-MY" b="1" dirty="0">
                <a:solidFill>
                  <a:srgbClr val="FF0000"/>
                </a:solidFill>
              </a:rPr>
              <a:t>master</a:t>
            </a:r>
          </a:p>
        </p:txBody>
      </p:sp>
      <p:sp>
        <p:nvSpPr>
          <p:cNvPr id="9" name="Subtitle 8"/>
          <p:cNvSpPr>
            <a:spLocks noGrp="1"/>
          </p:cNvSpPr>
          <p:nvPr>
            <p:ph type="subTitle" idx="1"/>
          </p:nvPr>
        </p:nvSpPr>
        <p:spPr/>
        <p:txBody>
          <a:bodyPr/>
          <a:lstStyle/>
          <a:p>
            <a:r>
              <a:rPr lang="en-MY" dirty="0"/>
              <a:t>The basis for everything</a:t>
            </a:r>
          </a:p>
        </p:txBody>
      </p:sp>
      <p:sp>
        <p:nvSpPr>
          <p:cNvPr id="4" name="Date Placeholder 3"/>
          <p:cNvSpPr>
            <a:spLocks noGrp="1"/>
          </p:cNvSpPr>
          <p:nvPr>
            <p:ph type="dt" sz="half" idx="10"/>
          </p:nvPr>
        </p:nvSpPr>
        <p:spPr>
          <a:xfrm>
            <a:off x="10791825" y="6448425"/>
            <a:ext cx="1397000" cy="180975"/>
          </a:xfrm>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a:xfrm>
            <a:off x="0" y="6448425"/>
            <a:ext cx="6638925" cy="180975"/>
          </a:xfrm>
        </p:spPr>
        <p:txBody>
          <a:bodyPr/>
          <a:lstStyle/>
          <a:p>
            <a:r>
              <a:rPr lang="en-MY"/>
              <a:t>God's Purpose for US</a:t>
            </a:r>
          </a:p>
        </p:txBody>
      </p:sp>
      <p:sp>
        <p:nvSpPr>
          <p:cNvPr id="6" name="Slide Number Placeholder 5"/>
          <p:cNvSpPr>
            <a:spLocks noGrp="1"/>
          </p:cNvSpPr>
          <p:nvPr>
            <p:ph type="sldNum" sz="quarter" idx="12"/>
          </p:nvPr>
        </p:nvSpPr>
        <p:spPr>
          <a:xfrm>
            <a:off x="11045825" y="6448425"/>
            <a:ext cx="1143000" cy="180975"/>
          </a:xfrm>
        </p:spPr>
        <p:txBody>
          <a:bodyPr/>
          <a:lstStyle/>
          <a:p>
            <a:fld id="{F36C87F6-986D-49E6-AF40-1B3A1EE8064D}" type="slidenum">
              <a:rPr lang="en-MY" smtClean="0"/>
              <a:t>2</a:t>
            </a:fld>
            <a:endParaRPr lang="en-MY"/>
          </a:p>
        </p:txBody>
      </p:sp>
    </p:spTree>
    <p:extLst>
      <p:ext uri="{BB962C8B-B14F-4D97-AF65-F5344CB8AC3E}">
        <p14:creationId xmlns:p14="http://schemas.microsoft.com/office/powerpoint/2010/main" val="3604155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Question</a:t>
            </a:r>
          </a:p>
        </p:txBody>
      </p:sp>
      <p:sp>
        <p:nvSpPr>
          <p:cNvPr id="3" name="Content Placeholder 2"/>
          <p:cNvSpPr>
            <a:spLocks noGrp="1"/>
          </p:cNvSpPr>
          <p:nvPr>
            <p:ph idx="1"/>
          </p:nvPr>
        </p:nvSpPr>
        <p:spPr/>
        <p:txBody>
          <a:bodyPr/>
          <a:lstStyle/>
          <a:p>
            <a:r>
              <a:rPr lang="en-MY" dirty="0"/>
              <a:t>How do you build a biblical worldview?</a:t>
            </a:r>
          </a:p>
        </p:txBody>
      </p:sp>
      <p:sp>
        <p:nvSpPr>
          <p:cNvPr id="4" name="Date Placeholder 3"/>
          <p:cNvSpPr>
            <a:spLocks noGrp="1"/>
          </p:cNvSpPr>
          <p:nvPr>
            <p:ph type="dt" sz="half" idx="10"/>
          </p:nvPr>
        </p:nvSpPr>
        <p:spPr/>
        <p:txBody>
          <a:bodyPr/>
          <a:lstStyle/>
          <a:p>
            <a:fld id="{F77A04AE-5B8E-4829-9F5F-A107EFAD5635}"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20</a:t>
            </a:fld>
            <a:endParaRPr lang="en-MY"/>
          </a:p>
        </p:txBody>
      </p:sp>
      <p:pic>
        <p:nvPicPr>
          <p:cNvPr id="7" name="Picture 6"/>
          <p:cNvPicPr>
            <a:picLocks noChangeAspect="1"/>
          </p:cNvPicPr>
          <p:nvPr/>
        </p:nvPicPr>
        <p:blipFill>
          <a:blip r:embed="rId2"/>
          <a:stretch>
            <a:fillRect/>
          </a:stretch>
        </p:blipFill>
        <p:spPr>
          <a:xfrm>
            <a:off x="2041" y="3140968"/>
            <a:ext cx="12228095" cy="1944216"/>
          </a:xfrm>
          <a:prstGeom prst="rect">
            <a:avLst/>
          </a:prstGeom>
        </p:spPr>
      </p:pic>
    </p:spTree>
    <p:extLst>
      <p:ext uri="{BB962C8B-B14F-4D97-AF65-F5344CB8AC3E}">
        <p14:creationId xmlns:p14="http://schemas.microsoft.com/office/powerpoint/2010/main" val="2688412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0887"/>
            <a:ext cx="6858000" cy="6858000"/>
          </a:xfrm>
          <a:prstGeom prst="rect">
            <a:avLst/>
          </a:prstGeom>
        </p:spPr>
      </p:pic>
      <p:sp>
        <p:nvSpPr>
          <p:cNvPr id="6" name="TextBox 5"/>
          <p:cNvSpPr txBox="1"/>
          <p:nvPr/>
        </p:nvSpPr>
        <p:spPr>
          <a:xfrm>
            <a:off x="7201252" y="1854839"/>
            <a:ext cx="4725807" cy="1089529"/>
          </a:xfrm>
          <a:prstGeom prst="rect">
            <a:avLst/>
          </a:prstGeom>
          <a:noFill/>
        </p:spPr>
        <p:txBody>
          <a:bodyPr wrap="square" rtlCol="0">
            <a:spAutoFit/>
          </a:bodyPr>
          <a:lstStyle/>
          <a:p>
            <a:pPr>
              <a:lnSpc>
                <a:spcPct val="90000"/>
              </a:lnSpc>
            </a:pPr>
            <a:r>
              <a:rPr lang="en-MY" sz="2400" dirty="0"/>
              <a:t>Who is your </a:t>
            </a:r>
            <a:r>
              <a:rPr lang="en-MY" sz="2400" b="1" dirty="0">
                <a:solidFill>
                  <a:srgbClr val="FF0000"/>
                </a:solidFill>
              </a:rPr>
              <a:t>MASTER</a:t>
            </a:r>
            <a:r>
              <a:rPr lang="en-MY" sz="2400" dirty="0"/>
              <a:t>? </a:t>
            </a:r>
          </a:p>
          <a:p>
            <a:pPr>
              <a:lnSpc>
                <a:spcPct val="90000"/>
              </a:lnSpc>
            </a:pPr>
            <a:r>
              <a:rPr lang="en-MY" sz="2400" dirty="0"/>
              <a:t>(The Greatest Commandment – Mark 12:29-31)</a:t>
            </a:r>
          </a:p>
        </p:txBody>
      </p:sp>
      <p:sp>
        <p:nvSpPr>
          <p:cNvPr id="8" name="TextBox 7"/>
          <p:cNvSpPr txBox="1"/>
          <p:nvPr/>
        </p:nvSpPr>
        <p:spPr>
          <a:xfrm>
            <a:off x="7201253" y="3181636"/>
            <a:ext cx="4725806" cy="1754326"/>
          </a:xfrm>
          <a:prstGeom prst="rect">
            <a:avLst/>
          </a:prstGeom>
          <a:noFill/>
        </p:spPr>
        <p:txBody>
          <a:bodyPr wrap="square" rtlCol="0">
            <a:spAutoFit/>
          </a:bodyPr>
          <a:lstStyle/>
          <a:p>
            <a:pPr>
              <a:lnSpc>
                <a:spcPct val="90000"/>
              </a:lnSpc>
            </a:pPr>
            <a:r>
              <a:rPr lang="en-MY" sz="2400" dirty="0"/>
              <a:t>What is your</a:t>
            </a:r>
            <a:r>
              <a:rPr lang="en-MY" sz="2400" b="1" dirty="0">
                <a:solidFill>
                  <a:srgbClr val="FF0000"/>
                </a:solidFill>
              </a:rPr>
              <a:t> MISSION</a:t>
            </a:r>
            <a:r>
              <a:rPr lang="en-MY" sz="2400" dirty="0"/>
              <a:t>?</a:t>
            </a:r>
          </a:p>
          <a:p>
            <a:pPr>
              <a:lnSpc>
                <a:spcPct val="90000"/>
              </a:lnSpc>
            </a:pPr>
            <a:r>
              <a:rPr lang="en-MY" sz="2400" dirty="0"/>
              <a:t>(The Great Co-Mission – Matthew 28:18-20</a:t>
            </a:r>
          </a:p>
          <a:p>
            <a:pPr>
              <a:lnSpc>
                <a:spcPct val="90000"/>
              </a:lnSpc>
            </a:pPr>
            <a:r>
              <a:rPr lang="en-MY" sz="2400" dirty="0"/>
              <a:t>The Cultural Mandate – Genesis 1:28; 2:15)</a:t>
            </a:r>
          </a:p>
        </p:txBody>
      </p:sp>
      <p:sp>
        <p:nvSpPr>
          <p:cNvPr id="9" name="TextBox 8"/>
          <p:cNvSpPr txBox="1"/>
          <p:nvPr/>
        </p:nvSpPr>
        <p:spPr>
          <a:xfrm>
            <a:off x="7201252" y="5173230"/>
            <a:ext cx="4870277" cy="1089529"/>
          </a:xfrm>
          <a:prstGeom prst="rect">
            <a:avLst/>
          </a:prstGeom>
          <a:noFill/>
        </p:spPr>
        <p:txBody>
          <a:bodyPr wrap="square" rtlCol="0">
            <a:spAutoFit/>
          </a:bodyPr>
          <a:lstStyle/>
          <a:p>
            <a:pPr>
              <a:lnSpc>
                <a:spcPct val="90000"/>
              </a:lnSpc>
            </a:pPr>
            <a:r>
              <a:rPr lang="en-MY" sz="2400" dirty="0"/>
              <a:t>Who are your </a:t>
            </a:r>
            <a:r>
              <a:rPr lang="en-MY" sz="2400" b="1" dirty="0">
                <a:solidFill>
                  <a:srgbClr val="FF0000"/>
                </a:solidFill>
              </a:rPr>
              <a:t>MATES</a:t>
            </a:r>
            <a:r>
              <a:rPr lang="en-MY" sz="2400" dirty="0"/>
              <a:t>? </a:t>
            </a:r>
          </a:p>
          <a:p>
            <a:pPr>
              <a:lnSpc>
                <a:spcPct val="90000"/>
              </a:lnSpc>
            </a:pPr>
            <a:r>
              <a:rPr lang="en-MY" sz="2400" dirty="0"/>
              <a:t>(The New Commandment – John 13:34-35)</a:t>
            </a:r>
          </a:p>
        </p:txBody>
      </p:sp>
      <p:sp>
        <p:nvSpPr>
          <p:cNvPr id="10" name="Title 9"/>
          <p:cNvSpPr>
            <a:spLocks noGrp="1"/>
          </p:cNvSpPr>
          <p:nvPr>
            <p:ph type="title"/>
          </p:nvPr>
        </p:nvSpPr>
        <p:spPr>
          <a:xfrm>
            <a:off x="7174532" y="274638"/>
            <a:ext cx="3796682" cy="1325562"/>
          </a:xfrm>
        </p:spPr>
        <p:txBody>
          <a:bodyPr>
            <a:normAutofit fontScale="90000"/>
          </a:bodyPr>
          <a:lstStyle/>
          <a:p>
            <a:r>
              <a:rPr lang="en-MY" dirty="0"/>
              <a:t>LOVE GOD</a:t>
            </a:r>
            <a:br>
              <a:rPr lang="en-MY" dirty="0"/>
            </a:br>
            <a:r>
              <a:rPr lang="en-MY" dirty="0"/>
              <a:t>LOVE PEOPLE</a:t>
            </a:r>
          </a:p>
        </p:txBody>
      </p:sp>
      <p:sp>
        <p:nvSpPr>
          <p:cNvPr id="2" name="Date Placeholder 1"/>
          <p:cNvSpPr>
            <a:spLocks noGrp="1"/>
          </p:cNvSpPr>
          <p:nvPr>
            <p:ph type="dt" sz="half" idx="10"/>
          </p:nvPr>
        </p:nvSpPr>
        <p:spPr/>
        <p:txBody>
          <a:bodyPr/>
          <a:lstStyle/>
          <a:p>
            <a:fld id="{F2F5B284-3D7E-41E2-8FF3-80EDBD576EE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5" name="Slide Number Placeholder 4"/>
          <p:cNvSpPr>
            <a:spLocks noGrp="1"/>
          </p:cNvSpPr>
          <p:nvPr>
            <p:ph type="sldNum" sz="quarter" idx="12"/>
          </p:nvPr>
        </p:nvSpPr>
        <p:spPr/>
        <p:txBody>
          <a:bodyPr/>
          <a:lstStyle/>
          <a:p>
            <a:fld id="{F36C87F6-986D-49E6-AF40-1B3A1EE8064D}" type="slidenum">
              <a:rPr lang="en-MY" smtClean="0"/>
              <a:t>21</a:t>
            </a:fld>
            <a:endParaRPr lang="en-MY"/>
          </a:p>
        </p:txBody>
      </p:sp>
    </p:spTree>
    <p:extLst>
      <p:ext uri="{BB962C8B-B14F-4D97-AF65-F5344CB8AC3E}">
        <p14:creationId xmlns:p14="http://schemas.microsoft.com/office/powerpoint/2010/main" val="3347860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MY" dirty="0"/>
              <a:t>The three big questions of life</a:t>
            </a:r>
          </a:p>
        </p:txBody>
      </p:sp>
      <p:sp>
        <p:nvSpPr>
          <p:cNvPr id="5" name="Content Placeholder 4"/>
          <p:cNvSpPr>
            <a:spLocks noGrp="1"/>
          </p:cNvSpPr>
          <p:nvPr>
            <p:ph idx="1"/>
          </p:nvPr>
        </p:nvSpPr>
        <p:spPr/>
        <p:txBody>
          <a:bodyPr/>
          <a:lstStyle/>
          <a:p>
            <a:r>
              <a:rPr lang="en-MY" dirty="0"/>
              <a:t>Who is your MASTER?</a:t>
            </a:r>
          </a:p>
          <a:p>
            <a:r>
              <a:rPr lang="en-MY" dirty="0"/>
              <a:t>What is your MISSION?</a:t>
            </a:r>
          </a:p>
          <a:p>
            <a:r>
              <a:rPr lang="en-MY" dirty="0"/>
              <a:t>Who are your MATES?</a:t>
            </a:r>
          </a:p>
          <a:p>
            <a:endParaRPr lang="en-MY" dirty="0"/>
          </a:p>
        </p:txBody>
      </p:sp>
      <p:sp>
        <p:nvSpPr>
          <p:cNvPr id="6" name="Date Placeholder 5"/>
          <p:cNvSpPr>
            <a:spLocks noGrp="1"/>
          </p:cNvSpPr>
          <p:nvPr>
            <p:ph type="dt" sz="half" idx="10"/>
          </p:nvPr>
        </p:nvSpPr>
        <p:spPr/>
        <p:txBody>
          <a:bodyPr/>
          <a:lstStyle/>
          <a:p>
            <a:fld id="{F919AC94-8D04-4650-A793-82A0A88229AE}" type="datetime1">
              <a:rPr lang="en-US" smtClean="0"/>
              <a:t>4/29/2016</a:t>
            </a:fld>
            <a:endParaRPr lang="en-US"/>
          </a:p>
        </p:txBody>
      </p:sp>
      <p:sp>
        <p:nvSpPr>
          <p:cNvPr id="8" name="Footer Placeholder 7"/>
          <p:cNvSpPr>
            <a:spLocks noGrp="1"/>
          </p:cNvSpPr>
          <p:nvPr>
            <p:ph type="ftr" sz="quarter" idx="11"/>
          </p:nvPr>
        </p:nvSpPr>
        <p:spPr/>
        <p:txBody>
          <a:bodyPr/>
          <a:lstStyle/>
          <a:p>
            <a:r>
              <a:rPr lang="en-MY"/>
              <a:t>God's Purpose for US</a:t>
            </a:r>
          </a:p>
        </p:txBody>
      </p:sp>
      <p:sp>
        <p:nvSpPr>
          <p:cNvPr id="9" name="Slide Number Placeholder 8"/>
          <p:cNvSpPr>
            <a:spLocks noGrp="1"/>
          </p:cNvSpPr>
          <p:nvPr>
            <p:ph type="sldNum" sz="quarter" idx="12"/>
          </p:nvPr>
        </p:nvSpPr>
        <p:spPr/>
        <p:txBody>
          <a:bodyPr/>
          <a:lstStyle/>
          <a:p>
            <a:fld id="{F36C87F6-986D-49E6-AF40-1B3A1EE8064D}" type="slidenum">
              <a:rPr lang="en-MY" smtClean="0"/>
              <a:t>22</a:t>
            </a:fld>
            <a:endParaRPr lang="en-MY"/>
          </a:p>
        </p:txBody>
      </p:sp>
      <p:sp>
        <p:nvSpPr>
          <p:cNvPr id="7" name="TextBox 6"/>
          <p:cNvSpPr txBox="1"/>
          <p:nvPr/>
        </p:nvSpPr>
        <p:spPr>
          <a:xfrm>
            <a:off x="6689513" y="5616017"/>
            <a:ext cx="4824536" cy="757130"/>
          </a:xfrm>
          <a:prstGeom prst="rect">
            <a:avLst/>
          </a:prstGeom>
          <a:noFill/>
        </p:spPr>
        <p:txBody>
          <a:bodyPr wrap="square" rtlCol="0">
            <a:spAutoFit/>
          </a:bodyPr>
          <a:lstStyle/>
          <a:p>
            <a:pPr algn="ctr">
              <a:lnSpc>
                <a:spcPct val="90000"/>
              </a:lnSpc>
            </a:pPr>
            <a:r>
              <a:rPr lang="en-MY" sz="2400" dirty="0"/>
              <a:t>An Ever-Deepening Spiral Curriculum</a:t>
            </a:r>
          </a:p>
        </p:txBody>
      </p:sp>
      <p:sp>
        <p:nvSpPr>
          <p:cNvPr id="2" name="TextBox 1"/>
          <p:cNvSpPr txBox="1"/>
          <p:nvPr/>
        </p:nvSpPr>
        <p:spPr>
          <a:xfrm>
            <a:off x="1341884" y="4005064"/>
            <a:ext cx="4392488" cy="1089529"/>
          </a:xfrm>
          <a:prstGeom prst="rect">
            <a:avLst/>
          </a:prstGeom>
          <a:noFill/>
        </p:spPr>
        <p:txBody>
          <a:bodyPr wrap="square" rtlCol="0">
            <a:spAutoFit/>
          </a:bodyPr>
          <a:lstStyle/>
          <a:p>
            <a:pPr>
              <a:lnSpc>
                <a:spcPct val="90000"/>
              </a:lnSpc>
            </a:pPr>
            <a:r>
              <a:rPr lang="en-MY" sz="2400" b="1" dirty="0">
                <a:solidFill>
                  <a:srgbClr val="FF0000"/>
                </a:solidFill>
              </a:rPr>
              <a:t>Practically forming the personal Biblical Worldview by slow process. </a:t>
            </a:r>
          </a:p>
        </p:txBody>
      </p:sp>
      <p:pic>
        <p:nvPicPr>
          <p:cNvPr id="3" name="Picture 2"/>
          <p:cNvPicPr>
            <a:picLocks noChangeAspect="1"/>
          </p:cNvPicPr>
          <p:nvPr/>
        </p:nvPicPr>
        <p:blipFill>
          <a:blip r:embed="rId3"/>
          <a:stretch>
            <a:fillRect/>
          </a:stretch>
        </p:blipFill>
        <p:spPr>
          <a:xfrm rot="10800000">
            <a:off x="7294813" y="1602287"/>
            <a:ext cx="3796682" cy="3835110"/>
          </a:xfrm>
          <a:prstGeom prst="rect">
            <a:avLst/>
          </a:prstGeom>
        </p:spPr>
      </p:pic>
    </p:spTree>
    <p:extLst>
      <p:ext uri="{BB962C8B-B14F-4D97-AF65-F5344CB8AC3E}">
        <p14:creationId xmlns:p14="http://schemas.microsoft.com/office/powerpoint/2010/main" val="840562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The 3M </a:t>
            </a:r>
          </a:p>
        </p:txBody>
      </p:sp>
      <p:sp>
        <p:nvSpPr>
          <p:cNvPr id="3" name="Content Placeholder 2"/>
          <p:cNvSpPr>
            <a:spLocks noGrp="1"/>
          </p:cNvSpPr>
          <p:nvPr>
            <p:ph idx="1"/>
          </p:nvPr>
        </p:nvSpPr>
        <p:spPr/>
        <p:txBody>
          <a:bodyPr>
            <a:normAutofit fontScale="85000" lnSpcReduction="10000"/>
          </a:bodyPr>
          <a:lstStyle/>
          <a:p>
            <a:r>
              <a:rPr lang="en-MY" dirty="0"/>
              <a:t>“Master” is the matter of </a:t>
            </a:r>
            <a:r>
              <a:rPr lang="en-MY" b="1" dirty="0" err="1"/>
              <a:t>rulership</a:t>
            </a:r>
            <a:r>
              <a:rPr lang="en-MY" dirty="0"/>
              <a:t>, that is, who or what is enthroned in your heart. This will determine your </a:t>
            </a:r>
            <a:r>
              <a:rPr lang="en-MY" b="1" dirty="0"/>
              <a:t>priorities</a:t>
            </a:r>
            <a:r>
              <a:rPr lang="en-MY" dirty="0"/>
              <a:t> in life.</a:t>
            </a:r>
          </a:p>
          <a:p>
            <a:r>
              <a:rPr lang="en-MY" dirty="0"/>
              <a:t>“Mission” is the matter of </a:t>
            </a:r>
            <a:r>
              <a:rPr lang="en-MY" b="1" dirty="0"/>
              <a:t>purpose</a:t>
            </a:r>
            <a:r>
              <a:rPr lang="en-MY" dirty="0"/>
              <a:t>, that is, who or what will fulfil your life with significance. This will determine your </a:t>
            </a:r>
            <a:r>
              <a:rPr lang="en-MY" b="1" dirty="0"/>
              <a:t>focus</a:t>
            </a:r>
            <a:r>
              <a:rPr lang="en-MY" dirty="0"/>
              <a:t> in life. </a:t>
            </a:r>
          </a:p>
          <a:p>
            <a:r>
              <a:rPr lang="en-MY" dirty="0"/>
              <a:t>“Mates” is the matter of </a:t>
            </a:r>
            <a:r>
              <a:rPr lang="en-MY" b="1" dirty="0"/>
              <a:t>relationship</a:t>
            </a:r>
            <a:r>
              <a:rPr lang="en-MY" dirty="0"/>
              <a:t>, that is, who will form the community you relate to and serve. This will determine your </a:t>
            </a:r>
            <a:r>
              <a:rPr lang="en-MY" b="1" dirty="0"/>
              <a:t>investment</a:t>
            </a:r>
            <a:r>
              <a:rPr lang="en-MY" dirty="0"/>
              <a:t> in life. </a:t>
            </a:r>
          </a:p>
          <a:p>
            <a:endParaRPr lang="en-MY" dirty="0"/>
          </a:p>
        </p:txBody>
      </p:sp>
      <p:sp>
        <p:nvSpPr>
          <p:cNvPr id="4" name="Date Placeholder 3"/>
          <p:cNvSpPr>
            <a:spLocks noGrp="1"/>
          </p:cNvSpPr>
          <p:nvPr>
            <p:ph type="dt" sz="half" idx="10"/>
          </p:nvPr>
        </p:nvSpPr>
        <p:spPr/>
        <p:txBody>
          <a:bodyPr/>
          <a:lstStyle/>
          <a:p>
            <a:fld id="{069E875A-9302-4D99-97A1-83C21C7B469D}"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23</a:t>
            </a:fld>
            <a:endParaRPr lang="en-MY"/>
          </a:p>
        </p:txBody>
      </p:sp>
    </p:spTree>
    <p:extLst>
      <p:ext uri="{BB962C8B-B14F-4D97-AF65-F5344CB8AC3E}">
        <p14:creationId xmlns:p14="http://schemas.microsoft.com/office/powerpoint/2010/main" val="3989348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F59FF23-4351-4A6E-9622-22E840F49D62}"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24</a:t>
            </a:fld>
            <a:endParaRPr lang="en-MY"/>
          </a:p>
        </p:txBody>
      </p:sp>
      <p:pic>
        <p:nvPicPr>
          <p:cNvPr id="8" name="Picture 7"/>
          <p:cNvPicPr>
            <a:picLocks noChangeAspect="1"/>
          </p:cNvPicPr>
          <p:nvPr/>
        </p:nvPicPr>
        <p:blipFill>
          <a:blip r:embed="rId2"/>
          <a:stretch>
            <a:fillRect/>
          </a:stretch>
        </p:blipFill>
        <p:spPr>
          <a:xfrm>
            <a:off x="-1" y="-25932"/>
            <a:ext cx="12188825" cy="6883932"/>
          </a:xfrm>
          <a:prstGeom prst="rect">
            <a:avLst/>
          </a:prstGeom>
        </p:spPr>
      </p:pic>
    </p:spTree>
    <p:extLst>
      <p:ext uri="{BB962C8B-B14F-4D97-AF65-F5344CB8AC3E}">
        <p14:creationId xmlns:p14="http://schemas.microsoft.com/office/powerpoint/2010/main" val="1870872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MY" b="1" dirty="0">
                <a:solidFill>
                  <a:srgbClr val="FF0000"/>
                </a:solidFill>
              </a:rPr>
              <a:t>3. faith  and personal growth</a:t>
            </a:r>
          </a:p>
        </p:txBody>
      </p:sp>
      <p:sp>
        <p:nvSpPr>
          <p:cNvPr id="8" name="Text Placeholder 7"/>
          <p:cNvSpPr>
            <a:spLocks noGrp="1"/>
          </p:cNvSpPr>
          <p:nvPr>
            <p:ph type="body" idx="1"/>
          </p:nvPr>
        </p:nvSpPr>
        <p:spPr/>
        <p:txBody>
          <a:bodyPr/>
          <a:lstStyle/>
          <a:p>
            <a:endParaRPr lang="en-MY"/>
          </a:p>
        </p:txBody>
      </p:sp>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25</a:t>
            </a:fld>
            <a:endParaRPr lang="en-MY"/>
          </a:p>
        </p:txBody>
      </p:sp>
    </p:spTree>
    <p:extLst>
      <p:ext uri="{BB962C8B-B14F-4D97-AF65-F5344CB8AC3E}">
        <p14:creationId xmlns:p14="http://schemas.microsoft.com/office/powerpoint/2010/main" val="125966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26</a:t>
            </a:fld>
            <a:endParaRPr lang="en-MY"/>
          </a:p>
        </p:txBody>
      </p:sp>
      <p:cxnSp>
        <p:nvCxnSpPr>
          <p:cNvPr id="8" name="Straight Arrow Connector 7"/>
          <p:cNvCxnSpPr/>
          <p:nvPr/>
        </p:nvCxnSpPr>
        <p:spPr>
          <a:xfrm>
            <a:off x="1208836" y="3284984"/>
            <a:ext cx="97623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37828" y="3717032"/>
            <a:ext cx="1861240" cy="590931"/>
          </a:xfrm>
          <a:prstGeom prst="rect">
            <a:avLst/>
          </a:prstGeom>
          <a:noFill/>
        </p:spPr>
        <p:txBody>
          <a:bodyPr wrap="square" rtlCol="0">
            <a:spAutoFit/>
          </a:bodyPr>
          <a:lstStyle/>
          <a:p>
            <a:pPr>
              <a:lnSpc>
                <a:spcPct val="90000"/>
              </a:lnSpc>
            </a:pPr>
            <a:r>
              <a:rPr lang="en-MY" sz="3600" b="1" dirty="0"/>
              <a:t>Doubts</a:t>
            </a:r>
          </a:p>
        </p:txBody>
      </p:sp>
      <p:sp>
        <p:nvSpPr>
          <p:cNvPr id="10" name="TextBox 9"/>
          <p:cNvSpPr txBox="1"/>
          <p:nvPr/>
        </p:nvSpPr>
        <p:spPr>
          <a:xfrm>
            <a:off x="9548071" y="3511768"/>
            <a:ext cx="2353762" cy="590931"/>
          </a:xfrm>
          <a:prstGeom prst="rect">
            <a:avLst/>
          </a:prstGeom>
          <a:noFill/>
        </p:spPr>
        <p:txBody>
          <a:bodyPr wrap="square" rtlCol="0">
            <a:spAutoFit/>
          </a:bodyPr>
          <a:lstStyle/>
          <a:p>
            <a:pPr>
              <a:lnSpc>
                <a:spcPct val="90000"/>
              </a:lnSpc>
            </a:pPr>
            <a:r>
              <a:rPr lang="en-MY" sz="3600" b="1" dirty="0"/>
              <a:t>Certainty</a:t>
            </a:r>
          </a:p>
        </p:txBody>
      </p:sp>
      <p:sp>
        <p:nvSpPr>
          <p:cNvPr id="11" name="TextBox 10"/>
          <p:cNvSpPr txBox="1"/>
          <p:nvPr/>
        </p:nvSpPr>
        <p:spPr>
          <a:xfrm>
            <a:off x="2938582" y="270653"/>
            <a:ext cx="7906621" cy="1255728"/>
          </a:xfrm>
          <a:prstGeom prst="rect">
            <a:avLst/>
          </a:prstGeom>
          <a:noFill/>
        </p:spPr>
        <p:txBody>
          <a:bodyPr wrap="square" rtlCol="0">
            <a:spAutoFit/>
          </a:bodyPr>
          <a:lstStyle/>
          <a:p>
            <a:pPr>
              <a:lnSpc>
                <a:spcPct val="90000"/>
              </a:lnSpc>
            </a:pPr>
            <a:r>
              <a:rPr lang="en-MY" sz="2800" dirty="0"/>
              <a:t>Where do you think a believer like yourself should be ideally placed on this spectrum of </a:t>
            </a:r>
            <a:r>
              <a:rPr lang="en-MY" sz="2800" b="1" dirty="0">
                <a:solidFill>
                  <a:srgbClr val="FF0000"/>
                </a:solidFill>
              </a:rPr>
              <a:t>spiritual beliefs </a:t>
            </a:r>
            <a:r>
              <a:rPr lang="en-MY" sz="2800" dirty="0"/>
              <a:t>or </a:t>
            </a:r>
            <a:r>
              <a:rPr lang="en-MY" sz="2800" b="1" dirty="0">
                <a:solidFill>
                  <a:srgbClr val="FF0000"/>
                </a:solidFill>
              </a:rPr>
              <a:t>faith</a:t>
            </a:r>
            <a:r>
              <a:rPr lang="en-MY" sz="2800" dirty="0"/>
              <a:t>? Why?</a:t>
            </a:r>
          </a:p>
        </p:txBody>
      </p:sp>
      <p:sp>
        <p:nvSpPr>
          <p:cNvPr id="2" name="TextBox 1"/>
          <p:cNvSpPr txBox="1"/>
          <p:nvPr/>
        </p:nvSpPr>
        <p:spPr>
          <a:xfrm>
            <a:off x="2938582" y="4877753"/>
            <a:ext cx="7690597" cy="1292662"/>
          </a:xfrm>
          <a:prstGeom prst="rect">
            <a:avLst/>
          </a:prstGeom>
          <a:noFill/>
        </p:spPr>
        <p:txBody>
          <a:bodyPr wrap="square" rtlCol="0">
            <a:spAutoFit/>
          </a:bodyPr>
          <a:lstStyle/>
          <a:p>
            <a:r>
              <a:rPr lang="en-MY" sz="2800" dirty="0"/>
              <a:t>What do you actually experience in life</a:t>
            </a:r>
            <a:r>
              <a:rPr lang="en-MY" sz="3200" dirty="0"/>
              <a:t>? </a:t>
            </a:r>
            <a:r>
              <a:rPr lang="en-MY" sz="2800" dirty="0"/>
              <a:t>What do you feel about what you experience? </a:t>
            </a:r>
            <a:endParaRPr lang="en-MY" dirty="0"/>
          </a:p>
          <a:p>
            <a:endParaRPr lang="en-MY" dirty="0"/>
          </a:p>
        </p:txBody>
      </p:sp>
    </p:spTree>
    <p:extLst>
      <p:ext uri="{BB962C8B-B14F-4D97-AF65-F5344CB8AC3E}">
        <p14:creationId xmlns:p14="http://schemas.microsoft.com/office/powerpoint/2010/main" val="1444721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5" name="Date Placeholder 4"/>
          <p:cNvSpPr>
            <a:spLocks noGrp="1"/>
          </p:cNvSpPr>
          <p:nvPr>
            <p:ph type="dt" sz="half" idx="10"/>
          </p:nvPr>
        </p:nvSpPr>
        <p:spPr/>
        <p:txBody>
          <a:bodyPr/>
          <a:lstStyle/>
          <a:p>
            <a:fld id="{01C09439-C4D6-456E-9D3F-FDE43BA08C2F}" type="datetime1">
              <a:rPr lang="en-US" smtClean="0"/>
              <a:t>4/29/2016</a:t>
            </a:fld>
            <a:endParaRPr lang="en-US"/>
          </a:p>
        </p:txBody>
      </p:sp>
      <p:sp>
        <p:nvSpPr>
          <p:cNvPr id="6" name="Footer Placeholder 5"/>
          <p:cNvSpPr>
            <a:spLocks noGrp="1"/>
          </p:cNvSpPr>
          <p:nvPr>
            <p:ph type="ftr" sz="quarter" idx="11"/>
          </p:nvPr>
        </p:nvSpPr>
        <p:spPr/>
        <p:txBody>
          <a:bodyPr/>
          <a:lstStyle/>
          <a:p>
            <a:r>
              <a:rPr lang="en-MY"/>
              <a:t>God's Purpose for US</a:t>
            </a:r>
          </a:p>
        </p:txBody>
      </p:sp>
      <p:sp>
        <p:nvSpPr>
          <p:cNvPr id="7" name="Slide Number Placeholder 6"/>
          <p:cNvSpPr>
            <a:spLocks noGrp="1"/>
          </p:cNvSpPr>
          <p:nvPr>
            <p:ph type="sldNum" sz="quarter" idx="12"/>
          </p:nvPr>
        </p:nvSpPr>
        <p:spPr/>
        <p:txBody>
          <a:bodyPr/>
          <a:lstStyle/>
          <a:p>
            <a:fld id="{F36C87F6-986D-49E6-AF40-1B3A1EE8064D}" type="slidenum">
              <a:rPr lang="en-MY" smtClean="0"/>
              <a:t>27</a:t>
            </a:fld>
            <a:endParaRPr lang="en-MY"/>
          </a:p>
        </p:txBody>
      </p:sp>
      <p:pic>
        <p:nvPicPr>
          <p:cNvPr id="4" name="Picture 3"/>
          <p:cNvPicPr>
            <a:picLocks noChangeAspect="1"/>
          </p:cNvPicPr>
          <p:nvPr/>
        </p:nvPicPr>
        <p:blipFill>
          <a:blip r:embed="rId3"/>
          <a:stretch>
            <a:fillRect/>
          </a:stretch>
        </p:blipFill>
        <p:spPr>
          <a:xfrm>
            <a:off x="0" y="908720"/>
            <a:ext cx="12188825" cy="4668061"/>
          </a:xfrm>
          <a:prstGeom prst="rect">
            <a:avLst/>
          </a:prstGeom>
        </p:spPr>
      </p:pic>
    </p:spTree>
    <p:extLst>
      <p:ext uri="{BB962C8B-B14F-4D97-AF65-F5344CB8AC3E}">
        <p14:creationId xmlns:p14="http://schemas.microsoft.com/office/powerpoint/2010/main" val="254830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dirty="0"/>
              <a:t>The Sacraments IN </a:t>
            </a:r>
            <a:r>
              <a:rPr lang="en-MY" b="1" dirty="0">
                <a:solidFill>
                  <a:srgbClr val="FF0000"/>
                </a:solidFill>
              </a:rPr>
              <a:t>COVENANT RELATIONSHIP</a:t>
            </a:r>
          </a:p>
        </p:txBody>
      </p:sp>
      <p:sp>
        <p:nvSpPr>
          <p:cNvPr id="3" name="Content Placeholder 2"/>
          <p:cNvSpPr>
            <a:spLocks noGrp="1"/>
          </p:cNvSpPr>
          <p:nvPr>
            <p:ph idx="1"/>
          </p:nvPr>
        </p:nvSpPr>
        <p:spPr/>
        <p:txBody>
          <a:bodyPr/>
          <a:lstStyle/>
          <a:p>
            <a:pPr marL="0" indent="0">
              <a:buNone/>
            </a:pPr>
            <a:r>
              <a:rPr lang="en-MY" dirty="0"/>
              <a:t>Mark 12:29-30 – The most important commandment.  Why?</a:t>
            </a:r>
          </a:p>
          <a:p>
            <a:r>
              <a:rPr lang="en-MY" dirty="0"/>
              <a:t>Baptism – The wedding</a:t>
            </a:r>
          </a:p>
          <a:p>
            <a:r>
              <a:rPr lang="en-MY" dirty="0"/>
              <a:t>Communion – The preparatory meal as rehearsal (for the Marriage Supper of the Lamb). </a:t>
            </a:r>
          </a:p>
        </p:txBody>
      </p:sp>
      <p:sp>
        <p:nvSpPr>
          <p:cNvPr id="4" name="Date Placeholder 3"/>
          <p:cNvSpPr>
            <a:spLocks noGrp="1"/>
          </p:cNvSpPr>
          <p:nvPr>
            <p:ph type="dt" sz="half" idx="10"/>
          </p:nvPr>
        </p:nvSpPr>
        <p:spPr/>
        <p:txBody>
          <a:bodyPr/>
          <a:lstStyle/>
          <a:p>
            <a:fld id="{CB76FDC1-BBA6-4344-AF70-DABB35DF9AAA}" type="datetime1">
              <a:rPr lang="en-US" smtClean="0"/>
              <a:t>4/29/2016</a:t>
            </a:fld>
            <a:endParaRPr lang="en-US" dirty="0"/>
          </a:p>
        </p:txBody>
      </p:sp>
      <p:sp>
        <p:nvSpPr>
          <p:cNvPr id="5" name="Footer Placeholder 4"/>
          <p:cNvSpPr>
            <a:spLocks noGrp="1"/>
          </p:cNvSpPr>
          <p:nvPr>
            <p:ph type="ftr" sz="quarter" idx="11"/>
          </p:nvPr>
        </p:nvSpPr>
        <p:spPr/>
        <p:txBody>
          <a:bodyPr/>
          <a:lstStyle/>
          <a:p>
            <a:r>
              <a:rPr lang="en-MY" dirty="0"/>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28</a:t>
            </a:fld>
            <a:endParaRPr lang="en-MY" dirty="0"/>
          </a:p>
        </p:txBody>
      </p:sp>
    </p:spTree>
    <p:extLst>
      <p:ext uri="{BB962C8B-B14F-4D97-AF65-F5344CB8AC3E}">
        <p14:creationId xmlns:p14="http://schemas.microsoft.com/office/powerpoint/2010/main" val="2118213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016010523"/>
              </p:ext>
            </p:extLst>
          </p:nvPr>
        </p:nvGraphicFramePr>
        <p:xfrm>
          <a:off x="1251352" y="1124744"/>
          <a:ext cx="10175876" cy="3875532"/>
        </p:xfrm>
        <a:graphic>
          <a:graphicData uri="http://schemas.openxmlformats.org/drawingml/2006/table">
            <a:tbl>
              <a:tblPr firstRow="1" bandRow="1">
                <a:tableStyleId>{073A0DAA-6AF3-43AB-8588-CEC1D06C72B9}</a:tableStyleId>
              </a:tblPr>
              <a:tblGrid>
                <a:gridCol w="5087938">
                  <a:extLst>
                    <a:ext uri="{9D8B030D-6E8A-4147-A177-3AD203B41FA5}">
                      <a16:colId xmlns:a16="http://schemas.microsoft.com/office/drawing/2014/main" val="560826504"/>
                    </a:ext>
                  </a:extLst>
                </a:gridCol>
                <a:gridCol w="5087938">
                  <a:extLst>
                    <a:ext uri="{9D8B030D-6E8A-4147-A177-3AD203B41FA5}">
                      <a16:colId xmlns:a16="http://schemas.microsoft.com/office/drawing/2014/main" val="3648778108"/>
                    </a:ext>
                  </a:extLst>
                </a:gridCol>
              </a:tblGrid>
              <a:tr h="370840">
                <a:tc>
                  <a:txBody>
                    <a:bodyPr/>
                    <a:lstStyle/>
                    <a:p>
                      <a:pPr algn="ctr"/>
                      <a:r>
                        <a:rPr lang="en-MY" dirty="0"/>
                        <a:t>Covenantal Relationship</a:t>
                      </a:r>
                    </a:p>
                  </a:txBody>
                  <a:tcPr/>
                </a:tc>
                <a:tc>
                  <a:txBody>
                    <a:bodyPr/>
                    <a:lstStyle/>
                    <a:p>
                      <a:pPr algn="ctr"/>
                      <a:r>
                        <a:rPr lang="en-MY" dirty="0"/>
                        <a:t>Contractual Agreement</a:t>
                      </a:r>
                    </a:p>
                  </a:txBody>
                  <a:tcPr/>
                </a:tc>
                <a:extLst>
                  <a:ext uri="{0D108BD9-81ED-4DB2-BD59-A6C34878D82A}">
                    <a16:rowId xmlns:a16="http://schemas.microsoft.com/office/drawing/2014/main" val="3267610447"/>
                  </a:ext>
                </a:extLst>
              </a:tr>
              <a:tr h="370840">
                <a:tc>
                  <a:txBody>
                    <a:bodyPr/>
                    <a:lstStyle/>
                    <a:p>
                      <a:r>
                        <a:rPr lang="en-MY" dirty="0"/>
                        <a:t>Love-based</a:t>
                      </a:r>
                    </a:p>
                  </a:txBody>
                  <a:tcPr/>
                </a:tc>
                <a:tc>
                  <a:txBody>
                    <a:bodyPr/>
                    <a:lstStyle/>
                    <a:p>
                      <a:r>
                        <a:rPr lang="en-MY" dirty="0"/>
                        <a:t>Legally-based</a:t>
                      </a:r>
                    </a:p>
                  </a:txBody>
                  <a:tcPr/>
                </a:tc>
                <a:extLst>
                  <a:ext uri="{0D108BD9-81ED-4DB2-BD59-A6C34878D82A}">
                    <a16:rowId xmlns:a16="http://schemas.microsoft.com/office/drawing/2014/main" val="4244839273"/>
                  </a:ext>
                </a:extLst>
              </a:tr>
              <a:tr h="370840">
                <a:tc>
                  <a:txBody>
                    <a:bodyPr/>
                    <a:lstStyle/>
                    <a:p>
                      <a:r>
                        <a:rPr lang="en-MY" dirty="0"/>
                        <a:t>Salvation as a once-and-for-all</a:t>
                      </a:r>
                      <a:r>
                        <a:rPr lang="en-MY" baseline="0" dirty="0"/>
                        <a:t> redemption by grace</a:t>
                      </a:r>
                      <a:endParaRPr lang="en-MY" dirty="0"/>
                    </a:p>
                  </a:txBody>
                  <a:tcPr/>
                </a:tc>
                <a:tc>
                  <a:txBody>
                    <a:bodyPr/>
                    <a:lstStyle/>
                    <a:p>
                      <a:r>
                        <a:rPr lang="en-MY" dirty="0"/>
                        <a:t>Salvation on</a:t>
                      </a:r>
                      <a:r>
                        <a:rPr lang="en-MY" baseline="0" dirty="0"/>
                        <a:t> an up-to-date basis by self-effort</a:t>
                      </a:r>
                      <a:endParaRPr lang="en-MY" dirty="0"/>
                    </a:p>
                  </a:txBody>
                  <a:tcPr/>
                </a:tc>
                <a:extLst>
                  <a:ext uri="{0D108BD9-81ED-4DB2-BD59-A6C34878D82A}">
                    <a16:rowId xmlns:a16="http://schemas.microsoft.com/office/drawing/2014/main" val="1697291620"/>
                  </a:ext>
                </a:extLst>
              </a:tr>
              <a:tr h="370840">
                <a:tc>
                  <a:txBody>
                    <a:bodyPr/>
                    <a:lstStyle/>
                    <a:p>
                      <a:r>
                        <a:rPr lang="en-MY" dirty="0"/>
                        <a:t>Liberated,</a:t>
                      </a:r>
                      <a:r>
                        <a:rPr lang="en-MY" baseline="0" dirty="0"/>
                        <a:t> cross-based and resurrection-empowered life</a:t>
                      </a:r>
                      <a:endParaRPr lang="en-MY" dirty="0"/>
                    </a:p>
                  </a:txBody>
                  <a:tcPr/>
                </a:tc>
                <a:tc>
                  <a:txBody>
                    <a:bodyPr/>
                    <a:lstStyle/>
                    <a:p>
                      <a:r>
                        <a:rPr lang="en-MY" dirty="0"/>
                        <a:t>Legalistic, self-discipline</a:t>
                      </a:r>
                      <a:r>
                        <a:rPr lang="en-MY" baseline="0" dirty="0"/>
                        <a:t> and self-work life</a:t>
                      </a:r>
                      <a:endParaRPr lang="en-MY" dirty="0"/>
                    </a:p>
                  </a:txBody>
                  <a:tcPr/>
                </a:tc>
                <a:extLst>
                  <a:ext uri="{0D108BD9-81ED-4DB2-BD59-A6C34878D82A}">
                    <a16:rowId xmlns:a16="http://schemas.microsoft.com/office/drawing/2014/main" val="880608771"/>
                  </a:ext>
                </a:extLst>
              </a:tr>
              <a:tr h="370840">
                <a:tc>
                  <a:txBody>
                    <a:bodyPr/>
                    <a:lstStyle/>
                    <a:p>
                      <a:r>
                        <a:rPr lang="en-MY" dirty="0"/>
                        <a:t>Training</a:t>
                      </a:r>
                    </a:p>
                  </a:txBody>
                  <a:tcPr/>
                </a:tc>
                <a:tc>
                  <a:txBody>
                    <a:bodyPr/>
                    <a:lstStyle/>
                    <a:p>
                      <a:r>
                        <a:rPr lang="en-MY" dirty="0"/>
                        <a:t>Trying</a:t>
                      </a:r>
                    </a:p>
                  </a:txBody>
                  <a:tcPr/>
                </a:tc>
                <a:extLst>
                  <a:ext uri="{0D108BD9-81ED-4DB2-BD59-A6C34878D82A}">
                    <a16:rowId xmlns:a16="http://schemas.microsoft.com/office/drawing/2014/main" val="2909422526"/>
                  </a:ext>
                </a:extLst>
              </a:tr>
              <a:tr h="370840">
                <a:tc>
                  <a:txBody>
                    <a:bodyPr/>
                    <a:lstStyle/>
                    <a:p>
                      <a:r>
                        <a:rPr lang="en-MY" dirty="0"/>
                        <a:t>Benefit of the doubt covenantal faith</a:t>
                      </a:r>
                    </a:p>
                  </a:txBody>
                  <a:tcPr/>
                </a:tc>
                <a:tc>
                  <a:txBody>
                    <a:bodyPr/>
                    <a:lstStyle/>
                    <a:p>
                      <a:r>
                        <a:rPr lang="en-MY" dirty="0"/>
                        <a:t>Certainty-seeking</a:t>
                      </a:r>
                      <a:r>
                        <a:rPr lang="en-MY" baseline="0" dirty="0"/>
                        <a:t> belief orientation</a:t>
                      </a:r>
                      <a:endParaRPr lang="en-MY" dirty="0"/>
                    </a:p>
                  </a:txBody>
                  <a:tcPr/>
                </a:tc>
                <a:extLst>
                  <a:ext uri="{0D108BD9-81ED-4DB2-BD59-A6C34878D82A}">
                    <a16:rowId xmlns:a16="http://schemas.microsoft.com/office/drawing/2014/main" val="1658542527"/>
                  </a:ext>
                </a:extLst>
              </a:tr>
              <a:tr h="370840">
                <a:tc>
                  <a:txBody>
                    <a:bodyPr/>
                    <a:lstStyle/>
                    <a:p>
                      <a:r>
                        <a:rPr lang="en-MY" dirty="0"/>
                        <a:t>Communal</a:t>
                      </a:r>
                    </a:p>
                  </a:txBody>
                  <a:tcPr/>
                </a:tc>
                <a:tc>
                  <a:txBody>
                    <a:bodyPr/>
                    <a:lstStyle/>
                    <a:p>
                      <a:r>
                        <a:rPr lang="en-MY" dirty="0"/>
                        <a:t>Individualistic</a:t>
                      </a:r>
                    </a:p>
                  </a:txBody>
                  <a:tcPr/>
                </a:tc>
                <a:extLst>
                  <a:ext uri="{0D108BD9-81ED-4DB2-BD59-A6C34878D82A}">
                    <a16:rowId xmlns:a16="http://schemas.microsoft.com/office/drawing/2014/main" val="1169436737"/>
                  </a:ext>
                </a:extLst>
              </a:tr>
              <a:tr h="370840">
                <a:tc>
                  <a:txBody>
                    <a:bodyPr/>
                    <a:lstStyle/>
                    <a:p>
                      <a:r>
                        <a:rPr lang="en-MY" dirty="0"/>
                        <a:t>Insider to God’s Kingdom – already entered through covenantal vows</a:t>
                      </a:r>
                    </a:p>
                  </a:txBody>
                  <a:tcPr/>
                </a:tc>
                <a:tc>
                  <a:txBody>
                    <a:bodyPr/>
                    <a:lstStyle/>
                    <a:p>
                      <a:r>
                        <a:rPr lang="en-MY" dirty="0"/>
                        <a:t>Outsider attempting</a:t>
                      </a:r>
                      <a:r>
                        <a:rPr lang="en-MY" baseline="0" dirty="0"/>
                        <a:t> to enter by fulfilling precondition</a:t>
                      </a:r>
                      <a:endParaRPr lang="en-MY" dirty="0"/>
                    </a:p>
                  </a:txBody>
                  <a:tcPr/>
                </a:tc>
                <a:extLst>
                  <a:ext uri="{0D108BD9-81ED-4DB2-BD59-A6C34878D82A}">
                    <a16:rowId xmlns:a16="http://schemas.microsoft.com/office/drawing/2014/main" val="1898968765"/>
                  </a:ext>
                </a:extLst>
              </a:tr>
              <a:tr h="370840">
                <a:tc>
                  <a:txBody>
                    <a:bodyPr/>
                    <a:lstStyle/>
                    <a:p>
                      <a:r>
                        <a:rPr lang="en-MY" dirty="0"/>
                        <a:t>Person-based (Christ)</a:t>
                      </a:r>
                    </a:p>
                  </a:txBody>
                  <a:tcPr/>
                </a:tc>
                <a:tc>
                  <a:txBody>
                    <a:bodyPr/>
                    <a:lstStyle/>
                    <a:p>
                      <a:r>
                        <a:rPr lang="en-MY" dirty="0"/>
                        <a:t>Word-based (Bible)</a:t>
                      </a:r>
                    </a:p>
                  </a:txBody>
                  <a:tcPr/>
                </a:tc>
                <a:extLst>
                  <a:ext uri="{0D108BD9-81ED-4DB2-BD59-A6C34878D82A}">
                    <a16:rowId xmlns:a16="http://schemas.microsoft.com/office/drawing/2014/main" val="3079141720"/>
                  </a:ext>
                </a:extLst>
              </a:tr>
            </a:tbl>
          </a:graphicData>
        </a:graphic>
      </p:graphicFrame>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29</a:t>
            </a:fld>
            <a:endParaRPr lang="en-MY"/>
          </a:p>
        </p:txBody>
      </p:sp>
    </p:spTree>
    <p:extLst>
      <p:ext uri="{BB962C8B-B14F-4D97-AF65-F5344CB8AC3E}">
        <p14:creationId xmlns:p14="http://schemas.microsoft.com/office/powerpoint/2010/main" val="303131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MY" b="1" dirty="0">
                <a:solidFill>
                  <a:srgbClr val="FF0000"/>
                </a:solidFill>
              </a:rPr>
              <a:t>1. God’s LIFE-GIVING purpose</a:t>
            </a:r>
          </a:p>
        </p:txBody>
      </p:sp>
      <p:sp>
        <p:nvSpPr>
          <p:cNvPr id="8" name="Text Placeholder 7"/>
          <p:cNvSpPr>
            <a:spLocks noGrp="1"/>
          </p:cNvSpPr>
          <p:nvPr>
            <p:ph type="body" idx="1"/>
          </p:nvPr>
        </p:nvSpPr>
        <p:spPr/>
        <p:txBody>
          <a:bodyPr/>
          <a:lstStyle/>
          <a:p>
            <a:endParaRPr lang="en-MY"/>
          </a:p>
        </p:txBody>
      </p:sp>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a:t>
            </a:fld>
            <a:endParaRPr lang="en-MY"/>
          </a:p>
        </p:txBody>
      </p:sp>
    </p:spTree>
    <p:extLst>
      <p:ext uri="{BB962C8B-B14F-4D97-AF65-F5344CB8AC3E}">
        <p14:creationId xmlns:p14="http://schemas.microsoft.com/office/powerpoint/2010/main" val="136501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MY" dirty="0"/>
              <a:t>Creating A Culture of Dialogue</a:t>
            </a:r>
          </a:p>
        </p:txBody>
      </p:sp>
      <p:sp>
        <p:nvSpPr>
          <p:cNvPr id="7" name="Content Placeholder 6"/>
          <p:cNvSpPr>
            <a:spLocks noGrp="1"/>
          </p:cNvSpPr>
          <p:nvPr>
            <p:ph idx="1"/>
          </p:nvPr>
        </p:nvSpPr>
        <p:spPr>
          <a:xfrm>
            <a:off x="1399278" y="1147023"/>
            <a:ext cx="7236129" cy="3593591"/>
          </a:xfrm>
        </p:spPr>
        <p:txBody>
          <a:bodyPr/>
          <a:lstStyle/>
          <a:p>
            <a:r>
              <a:rPr lang="en-MY" dirty="0"/>
              <a:t>A safe environment to express and work through questions and doubts. </a:t>
            </a:r>
          </a:p>
          <a:p>
            <a:r>
              <a:rPr lang="en-MY" dirty="0"/>
              <a:t>Authenticity + Acceptance = Trust</a:t>
            </a:r>
          </a:p>
        </p:txBody>
      </p:sp>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30</a:t>
            </a:fld>
            <a:endParaRPr lang="en-MY"/>
          </a:p>
        </p:txBody>
      </p:sp>
      <p:pic>
        <p:nvPicPr>
          <p:cNvPr id="5" name="Picture 4"/>
          <p:cNvPicPr>
            <a:picLocks noChangeAspect="1"/>
          </p:cNvPicPr>
          <p:nvPr/>
        </p:nvPicPr>
        <p:blipFill>
          <a:blip r:embed="rId3"/>
          <a:stretch>
            <a:fillRect/>
          </a:stretch>
        </p:blipFill>
        <p:spPr>
          <a:xfrm>
            <a:off x="2494003" y="3140968"/>
            <a:ext cx="2304265" cy="3392664"/>
          </a:xfrm>
          <a:prstGeom prst="rect">
            <a:avLst/>
          </a:prstGeom>
        </p:spPr>
      </p:pic>
      <p:pic>
        <p:nvPicPr>
          <p:cNvPr id="8" name="Picture 7"/>
          <p:cNvPicPr>
            <a:picLocks noChangeAspect="1"/>
          </p:cNvPicPr>
          <p:nvPr/>
        </p:nvPicPr>
        <p:blipFill>
          <a:blip r:embed="rId4"/>
          <a:stretch>
            <a:fillRect/>
          </a:stretch>
        </p:blipFill>
        <p:spPr>
          <a:xfrm>
            <a:off x="7451147" y="3137485"/>
            <a:ext cx="2068553" cy="3206257"/>
          </a:xfrm>
          <a:prstGeom prst="rect">
            <a:avLst/>
          </a:prstGeom>
        </p:spPr>
      </p:pic>
    </p:spTree>
    <p:extLst>
      <p:ext uri="{BB962C8B-B14F-4D97-AF65-F5344CB8AC3E}">
        <p14:creationId xmlns:p14="http://schemas.microsoft.com/office/powerpoint/2010/main" val="872417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arn(inVertic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arn(inVertic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ircle(in)">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31</a:t>
            </a:fld>
            <a:endParaRPr lang="en-MY"/>
          </a:p>
        </p:txBody>
      </p:sp>
      <p:sp>
        <p:nvSpPr>
          <p:cNvPr id="9" name="Rectangle 8"/>
          <p:cNvSpPr/>
          <p:nvPr/>
        </p:nvSpPr>
        <p:spPr>
          <a:xfrm>
            <a:off x="981844" y="908720"/>
            <a:ext cx="10273966" cy="175432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Faith is the smallest, indivisible</a:t>
            </a:r>
          </a:p>
          <a:p>
            <a:pPr algn="ctr"/>
            <a:r>
              <a:rPr lang="en-US" sz="5400" b="1" dirty="0">
                <a:ln/>
                <a:solidFill>
                  <a:schemeClr val="accent3"/>
                </a:solidFill>
              </a:rPr>
              <a:t>unit of… </a:t>
            </a:r>
            <a:endParaRPr lang="en-US" sz="5400" b="1" cap="none" spc="0" dirty="0">
              <a:ln/>
              <a:solidFill>
                <a:schemeClr val="accent3"/>
              </a:solidFill>
              <a:effectLst/>
            </a:endParaRPr>
          </a:p>
        </p:txBody>
      </p:sp>
      <p:sp>
        <p:nvSpPr>
          <p:cNvPr id="10" name="Rectangle 9"/>
          <p:cNvSpPr/>
          <p:nvPr/>
        </p:nvSpPr>
        <p:spPr>
          <a:xfrm>
            <a:off x="4511746" y="3159980"/>
            <a:ext cx="2678940" cy="923330"/>
          </a:xfrm>
          <a:prstGeom prst="rect">
            <a:avLst/>
          </a:prstGeom>
          <a:noFill/>
        </p:spPr>
        <p:txBody>
          <a:bodyPr wrap="none" lIns="91440" tIns="45720" rIns="91440" bIns="45720">
            <a:spAutoFit/>
          </a:bodyPr>
          <a:lstStyle/>
          <a:p>
            <a:pPr algn="ctr"/>
            <a:r>
              <a:rPr lang="en-US" sz="5400" b="1" cap="none" spc="0" dirty="0">
                <a:ln w="0"/>
                <a:solidFill>
                  <a:schemeClr val="tx1"/>
                </a:solidFill>
                <a:effectLst>
                  <a:outerShdw blurRad="38100" dist="19050" dir="2700000" algn="tl" rotWithShape="0">
                    <a:schemeClr val="dk1">
                      <a:alpha val="40000"/>
                    </a:schemeClr>
                  </a:outerShdw>
                </a:effectLst>
              </a:rPr>
              <a:t>REALITY</a:t>
            </a:r>
          </a:p>
        </p:txBody>
      </p:sp>
    </p:spTree>
    <p:extLst>
      <p:ext uri="{BB962C8B-B14F-4D97-AF65-F5344CB8AC3E}">
        <p14:creationId xmlns:p14="http://schemas.microsoft.com/office/powerpoint/2010/main" val="31005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32</a:t>
            </a:fld>
            <a:endParaRPr lang="en-MY"/>
          </a:p>
        </p:txBody>
      </p:sp>
      <p:sp>
        <p:nvSpPr>
          <p:cNvPr id="5" name="Rectangle 4"/>
          <p:cNvSpPr/>
          <p:nvPr/>
        </p:nvSpPr>
        <p:spPr>
          <a:xfrm>
            <a:off x="2278131" y="1124744"/>
            <a:ext cx="7269940" cy="923330"/>
          </a:xfrm>
          <a:prstGeom prst="rect">
            <a:avLst/>
          </a:prstGeom>
          <a:noFill/>
        </p:spPr>
        <p:txBody>
          <a:bodyPr wrap="none" lIns="91440" tIns="45720" rIns="91440" bIns="45720">
            <a:spAutoFit/>
          </a:bodyPr>
          <a:lstStyle/>
          <a:p>
            <a:pPr algn="ct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Reality is ultimately…</a:t>
            </a:r>
          </a:p>
        </p:txBody>
      </p:sp>
      <p:sp>
        <p:nvSpPr>
          <p:cNvPr id="6" name="Rectangle 5"/>
          <p:cNvSpPr/>
          <p:nvPr/>
        </p:nvSpPr>
        <p:spPr>
          <a:xfrm>
            <a:off x="3389188" y="2967335"/>
            <a:ext cx="5410456" cy="923330"/>
          </a:xfrm>
          <a:prstGeom prst="rect">
            <a:avLst/>
          </a:prstGeom>
          <a:noFill/>
        </p:spPr>
        <p:txBody>
          <a:bodyPr wrap="none" lIns="91440" tIns="45720" rIns="91440" bIns="45720">
            <a:spAutoFit/>
          </a:bodyPr>
          <a:lstStyle/>
          <a:p>
            <a:pPr algn="ctr"/>
            <a:r>
              <a:rPr lang="en-US" sz="5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o</a:t>
            </a:r>
            <a:r>
              <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ut of this world</a:t>
            </a:r>
          </a:p>
        </p:txBody>
      </p:sp>
    </p:spTree>
    <p:extLst>
      <p:ext uri="{BB962C8B-B14F-4D97-AF65-F5344CB8AC3E}">
        <p14:creationId xmlns:p14="http://schemas.microsoft.com/office/powerpoint/2010/main" val="11225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MY" dirty="0"/>
              <a:t>Question</a:t>
            </a:r>
          </a:p>
        </p:txBody>
      </p:sp>
      <p:sp>
        <p:nvSpPr>
          <p:cNvPr id="6" name="Content Placeholder 5"/>
          <p:cNvSpPr>
            <a:spLocks noGrp="1"/>
          </p:cNvSpPr>
          <p:nvPr>
            <p:ph idx="1"/>
          </p:nvPr>
        </p:nvSpPr>
        <p:spPr/>
        <p:txBody>
          <a:bodyPr/>
          <a:lstStyle/>
          <a:p>
            <a:pPr lvl="0"/>
            <a:r>
              <a:rPr lang="en-MY" dirty="0"/>
              <a:t>What is real to you in life? How can you tell? In light of this, what adjustments do you need to make your worldview more biblical? Why? </a:t>
            </a:r>
            <a:r>
              <a:rPr lang="en-MY"/>
              <a:t>How?</a:t>
            </a:r>
            <a:endParaRPr lang="en-MY" dirty="0"/>
          </a:p>
          <a:p>
            <a:endParaRPr lang="en-MY" dirty="0"/>
          </a:p>
        </p:txBody>
      </p:sp>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33</a:t>
            </a:fld>
            <a:endParaRPr lang="en-MY"/>
          </a:p>
        </p:txBody>
      </p:sp>
    </p:spTree>
    <p:extLst>
      <p:ext uri="{BB962C8B-B14F-4D97-AF65-F5344CB8AC3E}">
        <p14:creationId xmlns:p14="http://schemas.microsoft.com/office/powerpoint/2010/main" val="4285300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MY"/>
          </a:p>
        </p:txBody>
      </p:sp>
      <p:sp>
        <p:nvSpPr>
          <p:cNvPr id="3" name="Content Placeholder 2"/>
          <p:cNvSpPr>
            <a:spLocks noGrp="1"/>
          </p:cNvSpPr>
          <p:nvPr>
            <p:ph idx="1"/>
          </p:nvPr>
        </p:nvSpPr>
        <p:spPr/>
        <p:txBody>
          <a:bodyPr/>
          <a:lstStyle/>
          <a:p>
            <a:endParaRPr lang="en-MY"/>
          </a:p>
        </p:txBody>
      </p:sp>
      <p:sp>
        <p:nvSpPr>
          <p:cNvPr id="4" name="Date Placeholder 3"/>
          <p:cNvSpPr>
            <a:spLocks noGrp="1"/>
          </p:cNvSpPr>
          <p:nvPr>
            <p:ph type="dt" sz="half" idx="10"/>
          </p:nvPr>
        </p:nvSpPr>
        <p:spPr/>
        <p:txBody>
          <a:bodyPr/>
          <a:lstStyle/>
          <a:p>
            <a:fld id="{DEDA1132-34C1-432C-BBF6-FE9CBC1F6215}"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4</a:t>
            </a:fld>
            <a:endParaRPr lang="en-MY"/>
          </a:p>
        </p:txBody>
      </p:sp>
      <p:pic>
        <p:nvPicPr>
          <p:cNvPr id="7" name="Picture 6"/>
          <p:cNvPicPr>
            <a:picLocks noChangeAspect="1"/>
          </p:cNvPicPr>
          <p:nvPr/>
        </p:nvPicPr>
        <p:blipFill>
          <a:blip r:embed="rId2"/>
          <a:stretch>
            <a:fillRect/>
          </a:stretch>
        </p:blipFill>
        <p:spPr>
          <a:xfrm>
            <a:off x="1" y="-1"/>
            <a:ext cx="12188824" cy="6870283"/>
          </a:xfrm>
          <a:prstGeom prst="rect">
            <a:avLst/>
          </a:prstGeom>
        </p:spPr>
      </p:pic>
    </p:spTree>
    <p:extLst>
      <p:ext uri="{BB962C8B-B14F-4D97-AF65-F5344CB8AC3E}">
        <p14:creationId xmlns:p14="http://schemas.microsoft.com/office/powerpoint/2010/main" val="23566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5</a:t>
            </a:fld>
            <a:endParaRPr lang="en-MY"/>
          </a:p>
        </p:txBody>
      </p:sp>
      <p:cxnSp>
        <p:nvCxnSpPr>
          <p:cNvPr id="8" name="Straight Arrow Connector 7"/>
          <p:cNvCxnSpPr/>
          <p:nvPr/>
        </p:nvCxnSpPr>
        <p:spPr>
          <a:xfrm>
            <a:off x="1208836" y="3284984"/>
            <a:ext cx="97623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37828" y="3717032"/>
            <a:ext cx="1861240" cy="590931"/>
          </a:xfrm>
          <a:prstGeom prst="rect">
            <a:avLst/>
          </a:prstGeom>
          <a:noFill/>
        </p:spPr>
        <p:txBody>
          <a:bodyPr wrap="square" rtlCol="0">
            <a:spAutoFit/>
          </a:bodyPr>
          <a:lstStyle/>
          <a:p>
            <a:pPr>
              <a:lnSpc>
                <a:spcPct val="90000"/>
              </a:lnSpc>
            </a:pPr>
            <a:r>
              <a:rPr lang="en-MY" sz="3600" b="1" dirty="0"/>
              <a:t>Poor</a:t>
            </a:r>
          </a:p>
        </p:txBody>
      </p:sp>
      <p:sp>
        <p:nvSpPr>
          <p:cNvPr id="10" name="TextBox 9"/>
          <p:cNvSpPr txBox="1"/>
          <p:nvPr/>
        </p:nvSpPr>
        <p:spPr>
          <a:xfrm>
            <a:off x="10040593" y="3511768"/>
            <a:ext cx="1861240" cy="590931"/>
          </a:xfrm>
          <a:prstGeom prst="rect">
            <a:avLst/>
          </a:prstGeom>
          <a:noFill/>
        </p:spPr>
        <p:txBody>
          <a:bodyPr wrap="square" rtlCol="0">
            <a:spAutoFit/>
          </a:bodyPr>
          <a:lstStyle/>
          <a:p>
            <a:pPr>
              <a:lnSpc>
                <a:spcPct val="90000"/>
              </a:lnSpc>
            </a:pPr>
            <a:r>
              <a:rPr lang="en-MY" sz="3600" b="1" dirty="0"/>
              <a:t>Great</a:t>
            </a:r>
          </a:p>
        </p:txBody>
      </p:sp>
      <p:sp>
        <p:nvSpPr>
          <p:cNvPr id="11" name="TextBox 10"/>
          <p:cNvSpPr txBox="1"/>
          <p:nvPr/>
        </p:nvSpPr>
        <p:spPr>
          <a:xfrm>
            <a:off x="2133972" y="696950"/>
            <a:ext cx="7906621" cy="1255728"/>
          </a:xfrm>
          <a:prstGeom prst="rect">
            <a:avLst/>
          </a:prstGeom>
          <a:noFill/>
        </p:spPr>
        <p:txBody>
          <a:bodyPr wrap="square" rtlCol="0">
            <a:spAutoFit/>
          </a:bodyPr>
          <a:lstStyle/>
          <a:p>
            <a:pPr>
              <a:lnSpc>
                <a:spcPct val="90000"/>
              </a:lnSpc>
            </a:pPr>
            <a:r>
              <a:rPr lang="en-MY" sz="2800" dirty="0"/>
              <a:t>Where would you place yourself on this spectrum of knowing and doing </a:t>
            </a:r>
            <a:r>
              <a:rPr lang="en-MY" sz="2800" b="1" dirty="0">
                <a:solidFill>
                  <a:srgbClr val="FF0000"/>
                </a:solidFill>
              </a:rPr>
              <a:t>God’s purpose </a:t>
            </a:r>
            <a:r>
              <a:rPr lang="en-MY" sz="2800" dirty="0"/>
              <a:t>for you in your life? Why?</a:t>
            </a:r>
          </a:p>
        </p:txBody>
      </p:sp>
    </p:spTree>
    <p:extLst>
      <p:ext uri="{BB962C8B-B14F-4D97-AF65-F5344CB8AC3E}">
        <p14:creationId xmlns:p14="http://schemas.microsoft.com/office/powerpoint/2010/main" val="226971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6</a:t>
            </a:fld>
            <a:endParaRPr lang="en-MY"/>
          </a:p>
        </p:txBody>
      </p:sp>
      <p:sp>
        <p:nvSpPr>
          <p:cNvPr id="5" name="Rectangle 4"/>
          <p:cNvSpPr/>
          <p:nvPr/>
        </p:nvSpPr>
        <p:spPr>
          <a:xfrm>
            <a:off x="1251352" y="1280276"/>
            <a:ext cx="10538462"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5400" b="1" cap="none" spc="0" dirty="0">
                <a:ln/>
                <a:solidFill>
                  <a:schemeClr val="accent4"/>
                </a:solidFill>
                <a:effectLst/>
              </a:rPr>
              <a:t>If we do not do the Lord’s will…</a:t>
            </a:r>
          </a:p>
        </p:txBody>
      </p:sp>
      <p:sp>
        <p:nvSpPr>
          <p:cNvPr id="8" name="Rectangle 7"/>
          <p:cNvSpPr/>
          <p:nvPr/>
        </p:nvSpPr>
        <p:spPr>
          <a:xfrm>
            <a:off x="4207520" y="2967335"/>
            <a:ext cx="3773790" cy="923330"/>
          </a:xfrm>
          <a:prstGeom prst="rect">
            <a:avLst/>
          </a:prstGeom>
          <a:noFill/>
        </p:spPr>
        <p:txBody>
          <a:bodyPr wrap="none" lIns="91440" tIns="45720" rIns="91440" bIns="45720">
            <a:spAutoFit/>
          </a:bodyPr>
          <a:lstStyle/>
          <a:p>
            <a:pPr algn="ctr"/>
            <a:r>
              <a:rPr lang="en-US" sz="5400" b="1" dirty="0">
                <a:ln w="9525">
                  <a:solidFill>
                    <a:schemeClr val="bg1"/>
                  </a:solidFill>
                  <a:prstDash val="solid"/>
                </a:ln>
                <a:effectLst>
                  <a:outerShdw blurRad="12700" dist="38100" dir="2700000" algn="tl" rotWithShape="0">
                    <a:schemeClr val="bg1">
                      <a:lumMod val="50000"/>
                    </a:schemeClr>
                  </a:outerShdw>
                </a:effectLst>
              </a:rPr>
              <a:t>WE STARVE</a:t>
            </a:r>
            <a:endParaRPr lang="en-US" sz="54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76870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7</a:t>
            </a:fld>
            <a:endParaRPr lang="en-MY"/>
          </a:p>
        </p:txBody>
      </p:sp>
      <p:sp>
        <p:nvSpPr>
          <p:cNvPr id="6" name="Rectangle 5"/>
          <p:cNvSpPr/>
          <p:nvPr/>
        </p:nvSpPr>
        <p:spPr>
          <a:xfrm>
            <a:off x="1976942" y="780640"/>
            <a:ext cx="8234947" cy="1754326"/>
          </a:xfrm>
          <a:prstGeom prst="rect">
            <a:avLst/>
          </a:prstGeom>
          <a:noFill/>
        </p:spPr>
        <p:txBody>
          <a:bodyPr wrap="none" lIns="91440" tIns="45720" rIns="91440" bIns="45720">
            <a:spAutoFit/>
          </a:bodyPr>
          <a:lstStyle/>
          <a:p>
            <a:pPr algn="ctr"/>
            <a:r>
              <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The symptom of spiritual</a:t>
            </a:r>
          </a:p>
          <a:p>
            <a:pPr algn="ctr"/>
            <a:r>
              <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starvation is…</a:t>
            </a:r>
          </a:p>
        </p:txBody>
      </p:sp>
      <p:sp>
        <p:nvSpPr>
          <p:cNvPr id="7" name="Rectangle 6"/>
          <p:cNvSpPr/>
          <p:nvPr/>
        </p:nvSpPr>
        <p:spPr>
          <a:xfrm>
            <a:off x="3048550" y="2967335"/>
            <a:ext cx="6091732"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5400" b="1" cap="none" spc="0" dirty="0">
                <a:ln/>
                <a:solidFill>
                  <a:schemeClr val="accent4"/>
                </a:solidFill>
                <a:effectLst/>
              </a:rPr>
              <a:t>PURPOSELESSNESS</a:t>
            </a:r>
          </a:p>
        </p:txBody>
      </p:sp>
    </p:spTree>
    <p:extLst>
      <p:ext uri="{BB962C8B-B14F-4D97-AF65-F5344CB8AC3E}">
        <p14:creationId xmlns:p14="http://schemas.microsoft.com/office/powerpoint/2010/main" val="50804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MY" b="1" dirty="0">
                <a:solidFill>
                  <a:srgbClr val="FF0000"/>
                </a:solidFill>
              </a:rPr>
              <a:t>2. Spiritual vitality SPURRED BY God’s PURPOSE</a:t>
            </a:r>
          </a:p>
        </p:txBody>
      </p:sp>
      <p:sp>
        <p:nvSpPr>
          <p:cNvPr id="6" name="Text Placeholder 5"/>
          <p:cNvSpPr>
            <a:spLocks noGrp="1"/>
          </p:cNvSpPr>
          <p:nvPr>
            <p:ph type="body" idx="1"/>
          </p:nvPr>
        </p:nvSpPr>
        <p:spPr/>
        <p:txBody>
          <a:bodyPr/>
          <a:lstStyle/>
          <a:p>
            <a:endParaRPr lang="en-MY"/>
          </a:p>
        </p:txBody>
      </p:sp>
      <p:sp>
        <p:nvSpPr>
          <p:cNvPr id="2" name="Date Placeholder 1"/>
          <p:cNvSpPr>
            <a:spLocks noGrp="1"/>
          </p:cNvSpPr>
          <p:nvPr>
            <p:ph type="dt" sz="half" idx="10"/>
          </p:nvPr>
        </p:nvSpPr>
        <p:spPr/>
        <p:txBody>
          <a:bodyPr/>
          <a:lstStyle/>
          <a:p>
            <a:fld id="{49884E16-3DF4-4D9B-BBF0-78ACC6E1BC65}" type="datetime1">
              <a:rPr lang="en-US" smtClean="0"/>
              <a:t>4/29/2016</a:t>
            </a:fld>
            <a:endParaRPr lang="en-US"/>
          </a:p>
        </p:txBody>
      </p:sp>
      <p:sp>
        <p:nvSpPr>
          <p:cNvPr id="3" name="Footer Placeholder 2"/>
          <p:cNvSpPr>
            <a:spLocks noGrp="1"/>
          </p:cNvSpPr>
          <p:nvPr>
            <p:ph type="ftr" sz="quarter" idx="11"/>
          </p:nvPr>
        </p:nvSpPr>
        <p:spPr/>
        <p:txBody>
          <a:bodyPr/>
          <a:lstStyle/>
          <a:p>
            <a:r>
              <a:rPr lang="en-MY"/>
              <a:t>God's Purpose for US</a:t>
            </a:r>
          </a:p>
        </p:txBody>
      </p:sp>
      <p:sp>
        <p:nvSpPr>
          <p:cNvPr id="4" name="Slide Number Placeholder 3"/>
          <p:cNvSpPr>
            <a:spLocks noGrp="1"/>
          </p:cNvSpPr>
          <p:nvPr>
            <p:ph type="sldNum" sz="quarter" idx="12"/>
          </p:nvPr>
        </p:nvSpPr>
        <p:spPr/>
        <p:txBody>
          <a:bodyPr/>
          <a:lstStyle/>
          <a:p>
            <a:fld id="{F36C87F6-986D-49E6-AF40-1B3A1EE8064D}" type="slidenum">
              <a:rPr lang="en-MY" smtClean="0"/>
              <a:t>8</a:t>
            </a:fld>
            <a:endParaRPr lang="en-MY"/>
          </a:p>
        </p:txBody>
      </p:sp>
    </p:spTree>
    <p:extLst>
      <p:ext uri="{BB962C8B-B14F-4D97-AF65-F5344CB8AC3E}">
        <p14:creationId xmlns:p14="http://schemas.microsoft.com/office/powerpoint/2010/main" val="89463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B76FDC1-BBA6-4344-AF70-DABB35DF9AAA}" type="datetime1">
              <a:rPr lang="en-US" smtClean="0"/>
              <a:t>4/29/2016</a:t>
            </a:fld>
            <a:endParaRPr lang="en-US"/>
          </a:p>
        </p:txBody>
      </p:sp>
      <p:sp>
        <p:nvSpPr>
          <p:cNvPr id="5" name="Footer Placeholder 4"/>
          <p:cNvSpPr>
            <a:spLocks noGrp="1"/>
          </p:cNvSpPr>
          <p:nvPr>
            <p:ph type="ftr" sz="quarter" idx="11"/>
          </p:nvPr>
        </p:nvSpPr>
        <p:spPr/>
        <p:txBody>
          <a:bodyPr/>
          <a:lstStyle/>
          <a:p>
            <a:r>
              <a:rPr lang="en-MY"/>
              <a:t>God's Purpose for US</a:t>
            </a:r>
          </a:p>
        </p:txBody>
      </p:sp>
      <p:sp>
        <p:nvSpPr>
          <p:cNvPr id="6" name="Slide Number Placeholder 5"/>
          <p:cNvSpPr>
            <a:spLocks noGrp="1"/>
          </p:cNvSpPr>
          <p:nvPr>
            <p:ph type="sldNum" sz="quarter" idx="12"/>
          </p:nvPr>
        </p:nvSpPr>
        <p:spPr/>
        <p:txBody>
          <a:bodyPr/>
          <a:lstStyle/>
          <a:p>
            <a:fld id="{F36C87F6-986D-49E6-AF40-1B3A1EE8064D}" type="slidenum">
              <a:rPr lang="en-MY" smtClean="0"/>
              <a:t>9</a:t>
            </a:fld>
            <a:endParaRPr lang="en-MY"/>
          </a:p>
        </p:txBody>
      </p:sp>
      <p:cxnSp>
        <p:nvCxnSpPr>
          <p:cNvPr id="8" name="Straight Arrow Connector 7"/>
          <p:cNvCxnSpPr/>
          <p:nvPr/>
        </p:nvCxnSpPr>
        <p:spPr>
          <a:xfrm>
            <a:off x="1208836" y="3284984"/>
            <a:ext cx="9762377"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37828" y="3717032"/>
            <a:ext cx="1861240" cy="590931"/>
          </a:xfrm>
          <a:prstGeom prst="rect">
            <a:avLst/>
          </a:prstGeom>
          <a:noFill/>
        </p:spPr>
        <p:txBody>
          <a:bodyPr wrap="square" rtlCol="0">
            <a:spAutoFit/>
          </a:bodyPr>
          <a:lstStyle/>
          <a:p>
            <a:pPr>
              <a:lnSpc>
                <a:spcPct val="90000"/>
              </a:lnSpc>
            </a:pPr>
            <a:r>
              <a:rPr lang="en-MY" sz="3600" b="1" dirty="0"/>
              <a:t>Cold</a:t>
            </a:r>
          </a:p>
        </p:txBody>
      </p:sp>
      <p:sp>
        <p:nvSpPr>
          <p:cNvPr id="10" name="TextBox 9"/>
          <p:cNvSpPr txBox="1"/>
          <p:nvPr/>
        </p:nvSpPr>
        <p:spPr>
          <a:xfrm>
            <a:off x="10040593" y="3511768"/>
            <a:ext cx="1861240" cy="590931"/>
          </a:xfrm>
          <a:prstGeom prst="rect">
            <a:avLst/>
          </a:prstGeom>
          <a:noFill/>
        </p:spPr>
        <p:txBody>
          <a:bodyPr wrap="square" rtlCol="0">
            <a:spAutoFit/>
          </a:bodyPr>
          <a:lstStyle/>
          <a:p>
            <a:pPr>
              <a:lnSpc>
                <a:spcPct val="90000"/>
              </a:lnSpc>
            </a:pPr>
            <a:r>
              <a:rPr lang="en-MY" sz="3600" b="1" dirty="0"/>
              <a:t>Hot</a:t>
            </a:r>
          </a:p>
        </p:txBody>
      </p:sp>
      <p:sp>
        <p:nvSpPr>
          <p:cNvPr id="11" name="TextBox 10"/>
          <p:cNvSpPr txBox="1"/>
          <p:nvPr/>
        </p:nvSpPr>
        <p:spPr>
          <a:xfrm>
            <a:off x="2147845" y="576122"/>
            <a:ext cx="7906621" cy="867930"/>
          </a:xfrm>
          <a:prstGeom prst="rect">
            <a:avLst/>
          </a:prstGeom>
          <a:noFill/>
        </p:spPr>
        <p:txBody>
          <a:bodyPr wrap="square" rtlCol="0">
            <a:spAutoFit/>
          </a:bodyPr>
          <a:lstStyle/>
          <a:p>
            <a:pPr>
              <a:lnSpc>
                <a:spcPct val="90000"/>
              </a:lnSpc>
            </a:pPr>
            <a:r>
              <a:rPr lang="en-MY" sz="2800" dirty="0"/>
              <a:t>Where would you place yourself on this spectrum of </a:t>
            </a:r>
            <a:r>
              <a:rPr lang="en-MY" sz="2800" b="1" dirty="0">
                <a:solidFill>
                  <a:srgbClr val="FF0000"/>
                </a:solidFill>
              </a:rPr>
              <a:t>spiritual vitality</a:t>
            </a:r>
            <a:r>
              <a:rPr lang="en-MY" sz="2800" dirty="0"/>
              <a:t>? Why?</a:t>
            </a:r>
          </a:p>
        </p:txBody>
      </p:sp>
    </p:spTree>
    <p:extLst>
      <p:ext uri="{BB962C8B-B14F-4D97-AF65-F5344CB8AC3E}">
        <p14:creationId xmlns:p14="http://schemas.microsoft.com/office/powerpoint/2010/main" val="1347728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F8E20D4-3434-4DD1-9003-C2B9B485E90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TM10001106[[fn=Badge]]</Template>
  <TotalTime>0</TotalTime>
  <Words>6881</Words>
  <Application>Microsoft Office PowerPoint</Application>
  <PresentationFormat>Custom</PresentationFormat>
  <Paragraphs>491</Paragraphs>
  <Slides>33</Slides>
  <Notes>24</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Century Gothic</vt:lpstr>
      <vt:lpstr>Gill Sans MT</vt:lpstr>
      <vt:lpstr>Impact</vt:lpstr>
      <vt:lpstr>Badge</vt:lpstr>
      <vt:lpstr>Plugged in to God’s purposes</vt:lpstr>
      <vt:lpstr>Session I: master</vt:lpstr>
      <vt:lpstr>1. God’s LIFE-GIVING purpose</vt:lpstr>
      <vt:lpstr>PowerPoint Presentation</vt:lpstr>
      <vt:lpstr>PowerPoint Presentation</vt:lpstr>
      <vt:lpstr>PowerPoint Presentation</vt:lpstr>
      <vt:lpstr>PowerPoint Presentation</vt:lpstr>
      <vt:lpstr>2. Spiritual vitality SPURRED BY God’s PURPOSE</vt:lpstr>
      <vt:lpstr>PowerPoint Presentation</vt:lpstr>
      <vt:lpstr>PowerPoint Presentation</vt:lpstr>
      <vt:lpstr>Lost in  THE WORLD!</vt:lpstr>
      <vt:lpstr>In spiritual faith and vitality, Which is most important? Why?</vt:lpstr>
      <vt:lpstr>Worldview</vt:lpstr>
      <vt:lpstr>Gordon aeschliman</vt:lpstr>
      <vt:lpstr>PowerPoint Presentation</vt:lpstr>
      <vt:lpstr>PowerPoint Presentation</vt:lpstr>
      <vt:lpstr>Biblical Worldview</vt:lpstr>
      <vt:lpstr>PowerPoint Presentation</vt:lpstr>
      <vt:lpstr>PowerPoint Presentation</vt:lpstr>
      <vt:lpstr>Question</vt:lpstr>
      <vt:lpstr>LOVE GOD LOVE PEOPLE</vt:lpstr>
      <vt:lpstr>The three big questions of life</vt:lpstr>
      <vt:lpstr>The 3M </vt:lpstr>
      <vt:lpstr>PowerPoint Presentation</vt:lpstr>
      <vt:lpstr>3. faith  and personal growth</vt:lpstr>
      <vt:lpstr>PowerPoint Presentation</vt:lpstr>
      <vt:lpstr>PowerPoint Presentation</vt:lpstr>
      <vt:lpstr>The Sacraments IN COVENANT RELATIONSHIP</vt:lpstr>
      <vt:lpstr>PowerPoint Presentation</vt:lpstr>
      <vt:lpstr>Creating A Culture of Dialogue</vt:lpstr>
      <vt:lpstr>PowerPoint Presentation</vt:lpstr>
      <vt:lpstr>PowerPoint Presentation</vt:lpstr>
      <vt:lpstr>Question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2015-11-02T23:36:42Z</dcterms:created>
  <dcterms:modified xsi:type="dcterms:W3CDTF">2016-04-29T04:23:23Z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TC028048679991</vt:lpwstr>
  </property>
</Properties>
</file>